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sldIdLst>
    <p:sldId id="310" r:id="rId2"/>
    <p:sldId id="488" r:id="rId3"/>
    <p:sldId id="463" r:id="rId4"/>
    <p:sldId id="474" r:id="rId5"/>
    <p:sldId id="476" r:id="rId6"/>
    <p:sldId id="475" r:id="rId7"/>
    <p:sldId id="477" r:id="rId8"/>
    <p:sldId id="478" r:id="rId9"/>
    <p:sldId id="480" r:id="rId10"/>
    <p:sldId id="479" r:id="rId11"/>
    <p:sldId id="481" r:id="rId12"/>
    <p:sldId id="482" r:id="rId13"/>
    <p:sldId id="483" r:id="rId14"/>
    <p:sldId id="484" r:id="rId15"/>
    <p:sldId id="485" r:id="rId16"/>
    <p:sldId id="486" r:id="rId17"/>
    <p:sldId id="487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FF33"/>
    <a:srgbClr val="FF0000"/>
    <a:srgbClr val="FF9933"/>
    <a:srgbClr val="FFFFCC"/>
    <a:srgbClr val="FFCCFF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23" autoAdjust="0"/>
    <p:restoredTop sz="94607" autoAdjust="0"/>
  </p:normalViewPr>
  <p:slideViewPr>
    <p:cSldViewPr>
      <p:cViewPr varScale="1">
        <p:scale>
          <a:sx n="69" d="100"/>
          <a:sy n="69" d="100"/>
        </p:scale>
        <p:origin x="-14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audio11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audio" Target="../media/audio7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1205880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1: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>
                <a:latin typeface="Arial" charset="0"/>
                <a:cs typeface="Arial" charset="0"/>
              </a:rPr>
              <a:t/>
            </a:r>
            <a:br>
              <a:rPr lang="sr-Cyrl-RS" dirty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Опште о поступцима раздвајања. Раздвајање дејством силе.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2852936"/>
            <a:ext cx="878497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4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4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Опште о поступцима раздвајања.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Раздвајање дејством силе: гравитационо таложење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и филтрација.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400" dirty="0">
                <a:latin typeface="Arial" pitchFamily="34" charset="0"/>
                <a:cs typeface="Arial" pitchFamily="34" charset="0"/>
              </a:rPr>
              <a:t>дејством силе: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циклонско раздвајање.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-RS" sz="2400" dirty="0">
                <a:latin typeface="Arial" pitchFamily="34" charset="0"/>
                <a:cs typeface="Arial" pitchFamily="34" charset="0"/>
              </a:rPr>
              <a:t>Раздвајање дејством силе: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центрифугирање.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-RS" sz="2400" dirty="0">
                <a:latin typeface="Arial" pitchFamily="34" charset="0"/>
                <a:cs typeface="Arial" pitchFamily="34" charset="0"/>
              </a:rPr>
              <a:t>Раздвајање дејством силе: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Лоренцова и електростатичка сила.</a:t>
            </a:r>
            <a:endParaRPr lang="sr-Cyrl-C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9512" y="116632"/>
            <a:ext cx="88569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Датум: 4. март 2021.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10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9512" y="414536"/>
            <a:ext cx="88569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Филтрација</a:t>
            </a:r>
            <a:r>
              <a:rPr lang="sr-Cyrl-RS" sz="2000" dirty="0" smtClean="0">
                <a:latin typeface="Arial" charset="0"/>
                <a:cs typeface="Arial" charset="0"/>
              </a:rPr>
              <a:t>: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сепарациони агенси су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филтер</a:t>
            </a:r>
            <a:r>
              <a:rPr lang="sr-Cyrl-RS" sz="2000" dirty="0" smtClean="0">
                <a:latin typeface="Arial" charset="0"/>
                <a:cs typeface="Arial" charset="0"/>
              </a:rPr>
              <a:t> 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проток</a:t>
            </a:r>
            <a:r>
              <a:rPr lang="sr-Cyrl-RS" sz="2000" dirty="0" smtClean="0">
                <a:latin typeface="Arial" charset="0"/>
                <a:cs typeface="Arial" charset="0"/>
              </a:rPr>
              <a:t>, који је последица постојања разлике притисака са горње и доње стране филтера (хидростатички притисак).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Филтери: материјали са порама одређене просечне величине (папир, синтеровано стакло...). Према величини пора филтери су подељени у класе тј. разреде. Најмање поре су реда неколико микрометара.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1512" name="Picture 8" descr="https://5.imimg.com/data5/WD/AU/MY-1101676/filter-paper-500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49" r="1515" b="13828"/>
          <a:stretch/>
        </p:blipFill>
        <p:spPr bwMode="auto">
          <a:xfrm>
            <a:off x="261049" y="2924945"/>
            <a:ext cx="2703587" cy="19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4860032" y="2712824"/>
            <a:ext cx="3960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Левкови за папирне филтере: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1514" name="Picture 10" descr="https://assets.fishersci.com/TFS-Assets/CCG/product-images/10717211_GRP_A.JPG-6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36" t="21447" r="22317" b="24759"/>
          <a:stretch/>
        </p:blipFill>
        <p:spPr bwMode="auto">
          <a:xfrm rot="5400000">
            <a:off x="4696368" y="3826758"/>
            <a:ext cx="2376264" cy="1951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https://www.sterlitech.com/media/catalog/product/cache/bfd54783352e2b3d4d1dec2fde03b8cf/j/b/jbf030-series---buchner-funnels_1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8264" y="3242758"/>
            <a:ext cx="1986441" cy="1986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https://5.imimg.com/data5/TB/WW/ZQ/SELLER-2420152/funnel-500x5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36" t="14713" r="31170" b="15371"/>
          <a:stretch/>
        </p:blipFill>
        <p:spPr bwMode="auto">
          <a:xfrm>
            <a:off x="3074364" y="3068960"/>
            <a:ext cx="1785668" cy="3329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452769" y="6433591"/>
            <a:ext cx="1028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Обичан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70071" y="6001543"/>
            <a:ext cx="1028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Хиршов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77949" y="5301208"/>
            <a:ext cx="1028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Бихнеров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7"/>
          <a:stretch>
            <a:fillRect/>
          </a:stretch>
        </p:blipFill>
        <p:spPr>
          <a:xfrm>
            <a:off x="7391400" y="5943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258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9512" y="517373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Гучеви су цилиндричне стаклене посуде са дном од синтерованог стакла</a:t>
            </a:r>
            <a:r>
              <a:rPr lang="sr-Cyrl-RS" sz="2000" dirty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са порама одређене просечне величине.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4578" name="Picture 2" descr="https://www.glasscolabs.com/wp-content/uploads/2018/04/255.G00.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23" y="1365810"/>
            <a:ext cx="2096598" cy="2795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09" y="1350456"/>
            <a:ext cx="4020942" cy="281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00793" y="4161274"/>
            <a:ext cx="1028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Гуч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5009" y="4176085"/>
            <a:ext cx="4020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Гуч постављен на гуч-боцу ради брже филтрације дисперзије помоћу подпритиска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179512" y="4881354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Најмање честице које се могу раздвојити из дисперзије филтрацијом су реда величине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микрометара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/>
          <a:stretch>
            <a:fillRect/>
          </a:stretch>
        </p:blipFill>
        <p:spPr>
          <a:xfrm>
            <a:off x="8305800" y="5562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89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12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835696" y="169476"/>
            <a:ext cx="5556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3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дејством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силе:</a:t>
            </a:r>
          </a:p>
          <a:p>
            <a:pPr algn="ctr"/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циклонско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07504" y="1323346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Циклонско </a:t>
            </a:r>
            <a:r>
              <a:rPr lang="sr-Cyrl-RS" sz="2000" dirty="0" smtClean="0">
                <a:latin typeface="Arial" charset="0"/>
                <a:cs typeface="Arial" charset="0"/>
              </a:rPr>
              <a:t>или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вртложно </a:t>
            </a:r>
            <a:r>
              <a:rPr lang="sr-Cyrl-RS" sz="2000" dirty="0" smtClean="0">
                <a:latin typeface="Arial" charset="0"/>
                <a:cs typeface="Arial" charset="0"/>
              </a:rPr>
              <a:t>раздвајање употребљава се за раздвајање дисперзија њиховим струјањем кроз цилиндрични или конусни контејнер (циклон). Принцип рада илуструју слике.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62062466"/>
              </p:ext>
            </p:extLst>
          </p:nvPr>
        </p:nvGraphicFramePr>
        <p:xfrm>
          <a:off x="2123728" y="4797152"/>
          <a:ext cx="1474788" cy="1062037"/>
        </p:xfrm>
        <a:graphic>
          <a:graphicData uri="http://schemas.openxmlformats.org/presentationml/2006/ole">
            <p:oleObj spid="_x0000_s25621" name="Equation" r:id="rId4" imgW="583920" imgH="419040" progId="Equation.3">
              <p:embed/>
            </p:oleObj>
          </a:graphicData>
        </a:graphic>
      </p:graphicFrame>
      <p:sp>
        <p:nvSpPr>
          <p:cNvPr id="19" name="Rectangle 18"/>
          <p:cNvSpPr/>
          <p:nvPr/>
        </p:nvSpPr>
        <p:spPr>
          <a:xfrm>
            <a:off x="179512" y="2805896"/>
            <a:ext cx="56166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Чврсте или течне честице центрифугална сила одвлачи ка зидовима циклона, где се оне таложе и испадају кроз отвор.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Сепарациони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агенс</a:t>
            </a:r>
            <a:r>
              <a:rPr lang="sr-Cyrl-RS" sz="2000" dirty="0">
                <a:latin typeface="Arial" charset="0"/>
                <a:cs typeface="Arial" charset="0"/>
              </a:rPr>
              <a:t> код циклонског раздвајања је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центрифугална сила</a:t>
            </a:r>
            <a:r>
              <a:rPr lang="sr-Cyrl-RS" sz="2000" dirty="0">
                <a:latin typeface="Arial" charset="0"/>
                <a:cs typeface="Arial" charset="0"/>
              </a:rPr>
              <a:t>:</a:t>
            </a:r>
          </a:p>
        </p:txBody>
      </p:sp>
      <p:pic>
        <p:nvPicPr>
          <p:cNvPr id="25608" name="Picture 8" descr="https://www.ldxsolutions.com/wp-content/uploads/2019/10/LDX-cyclone-gi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15174"/>
            <a:ext cx="1400212" cy="4235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2339009"/>
            <a:ext cx="1724926" cy="28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7"/>
          <a:stretch>
            <a:fillRect/>
          </a:stretch>
        </p:blipFill>
        <p:spPr>
          <a:xfrm>
            <a:off x="8458200" y="5715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612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25659" y="394792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ужем делу цикона ефикасније се издвајају мање честице јер ту делује већа центрифугална сила.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26626" name="Picture 2" descr="Cyclone separator - Energy Edu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520280" cy="4154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3495967" y="1390835"/>
            <a:ext cx="460851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Вртложним раздвајањем могу се елиминисати честице димензија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10 микрометара и веће</a:t>
            </a:r>
            <a:r>
              <a:rPr lang="sr-Cyrl-RS" sz="2000" dirty="0" smtClean="0">
                <a:latin typeface="Arial" charset="0"/>
                <a:cs typeface="Arial" charset="0"/>
              </a:rPr>
              <a:t>. Елиминација је статистичке природе, као и код гравитационих таложника (исказује се као проценат уклоњених честица одређене димензије).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Примена:</a:t>
            </a:r>
          </a:p>
          <a:p>
            <a:pPr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За раздвајање гас-чврсто дисперзија или гас-течно дисперзија у индустријским постројењима. 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8305800" y="5334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78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14</a:t>
            </a:fld>
            <a:endParaRPr lang="en-US" sz="1400" smtClean="0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835696" y="169476"/>
            <a:ext cx="5556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4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дејством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силе:</a:t>
            </a:r>
          </a:p>
          <a:p>
            <a:pPr algn="ctr"/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центрифугирање.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07504" y="1169458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Центрифугирање</a:t>
            </a:r>
            <a:r>
              <a:rPr lang="sr-Cyrl-RS" sz="2000" dirty="0" smtClean="0">
                <a:latin typeface="Arial" charset="0"/>
                <a:cs typeface="Arial" charset="0"/>
              </a:rPr>
              <a:t>: ефикасан начин за раздвајање дисперзија течно-чврсто које се дуго таложе, стављањем раствора у кивету која се обрће електромотором великим брзинама. Уређај за центрифугирање 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центрифуга</a:t>
            </a:r>
            <a:r>
              <a:rPr lang="sr-Cyrl-RS" sz="2000" dirty="0">
                <a:latin typeface="Arial" charset="0"/>
                <a:cs typeface="Arial" charset="0"/>
              </a:rPr>
              <a:t>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2380" y="2636912"/>
            <a:ext cx="6420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Сепарациони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агенс</a:t>
            </a:r>
            <a:r>
              <a:rPr lang="sr-Cyrl-RS" sz="2000" dirty="0">
                <a:latin typeface="Arial" charset="0"/>
                <a:cs typeface="Arial" charset="0"/>
              </a:rPr>
              <a:t> код </a:t>
            </a:r>
            <a:r>
              <a:rPr lang="sr-Cyrl-RS" sz="2000" dirty="0" smtClean="0">
                <a:latin typeface="Arial" charset="0"/>
                <a:cs typeface="Arial" charset="0"/>
              </a:rPr>
              <a:t>центрифугирања је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центрифугална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сила</a:t>
            </a:r>
            <a:r>
              <a:rPr lang="sr-Cyrl-RS" sz="2000" dirty="0" smtClean="0">
                <a:latin typeface="Arial" charset="0"/>
                <a:cs typeface="Arial" charset="0"/>
              </a:rPr>
              <a:t>. Брзина таложења честица је: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08" y="3360647"/>
            <a:ext cx="34575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76396" y="4221088"/>
            <a:ext cx="86880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 чему је </a:t>
            </a:r>
            <a:r>
              <a:rPr lang="sr-Latn-RS" sz="2000" i="1" dirty="0" smtClean="0">
                <a:latin typeface="+mj-lt"/>
                <a:cs typeface="Arial" charset="0"/>
              </a:rPr>
              <a:t>g</a:t>
            </a:r>
            <a:r>
              <a:rPr lang="sr-Latn-RS" sz="2000" i="1" baseline="-25000" dirty="0" smtClean="0">
                <a:latin typeface="Arial" charset="0"/>
                <a:cs typeface="Arial" charset="0"/>
              </a:rPr>
              <a:t>c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центрифугално убрзање које од гравитационог може да буде много пута веће.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Ултрацентрифуге</a:t>
            </a:r>
            <a:r>
              <a:rPr lang="sr-Latn-RS" sz="2000" dirty="0" smtClean="0">
                <a:latin typeface="Arial" charset="0"/>
                <a:cs typeface="Arial" charset="0"/>
              </a:rPr>
              <a:t>: </a:t>
            </a:r>
            <a:r>
              <a:rPr lang="sr-Latn-RS" sz="2000" i="1" dirty="0" smtClean="0">
                <a:cs typeface="Arial" charset="0"/>
              </a:rPr>
              <a:t>g</a:t>
            </a:r>
            <a:r>
              <a:rPr lang="sr-Latn-RS" sz="2000" i="1" baseline="-25000" dirty="0" smtClean="0">
                <a:latin typeface="Arial" charset="0"/>
                <a:cs typeface="Arial" charset="0"/>
              </a:rPr>
              <a:t>c</a:t>
            </a:r>
            <a:r>
              <a:rPr lang="sr-Latn-RS" sz="2000" dirty="0"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latin typeface="Arial" charset="0"/>
                <a:cs typeface="Arial" charset="0"/>
              </a:rPr>
              <a:t>≥ </a:t>
            </a:r>
            <a:r>
              <a:rPr lang="sr-Cyrl-RS" sz="2000" dirty="0" smtClean="0">
                <a:latin typeface="Arial" charset="0"/>
                <a:cs typeface="Arial" charset="0"/>
              </a:rPr>
              <a:t>100 000·</a:t>
            </a:r>
            <a:r>
              <a:rPr lang="sr-Latn-RS" sz="2000" i="1" dirty="0" smtClean="0">
                <a:cs typeface="Arial" charset="0"/>
              </a:rPr>
              <a:t>g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ултрацентрифугама могуће је таложити макромолекуле по величини (при нижим брзинама таложе се већи, а при већим мањи молекули).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6626" name="Picture 2" descr="https://profilab24.com/bilder/produkte/normal/de-labor-zentrifugen-mit-vortexfunktion-mpw-56-laborzentrifu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09678"/>
            <a:ext cx="1900273" cy="19002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/>
          <a:stretch>
            <a:fillRect/>
          </a:stretch>
        </p:blipFill>
        <p:spPr>
          <a:xfrm>
            <a:off x="8305800" y="5029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82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6039" y="44624"/>
            <a:ext cx="86880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Тако се могу сакупити фракције макромолекула (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фракционо центрифугирање</a:t>
            </a:r>
            <a:r>
              <a:rPr lang="sr-Cyrl-RS" sz="2000" dirty="0" smtClean="0">
                <a:latin typeface="Arial" charset="0"/>
                <a:cs typeface="Arial" charset="0"/>
              </a:rPr>
              <a:t>) и утврдити њихова расподела по величинама у раствору.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Осим за раздвајање дисперзионих система, центрифугирање се користи као стандардна техника за раздвајање 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235</a:t>
            </a:r>
            <a:r>
              <a:rPr lang="sr-Latn-RS" sz="2000" dirty="0" smtClean="0">
                <a:latin typeface="Arial" charset="0"/>
                <a:cs typeface="Arial" charset="0"/>
              </a:rPr>
              <a:t>UF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6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238</a:t>
            </a:r>
            <a:r>
              <a:rPr lang="sr-Latn-RS" sz="2000" dirty="0" smtClean="0">
                <a:latin typeface="Arial" charset="0"/>
                <a:cs typeface="Arial" charset="0"/>
              </a:rPr>
              <a:t>UF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6</a:t>
            </a:r>
            <a:r>
              <a:rPr lang="sr-Cyrl-RS" sz="2000" dirty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у нуклеарној индустрији. При центрифугирању, тежи молекули </a:t>
            </a:r>
            <a:r>
              <a:rPr lang="sr-Cyrl-RS" sz="2000" baseline="30000" dirty="0">
                <a:latin typeface="Arial" charset="0"/>
                <a:cs typeface="Arial" charset="0"/>
              </a:rPr>
              <a:t>238</a:t>
            </a:r>
            <a:r>
              <a:rPr lang="sr-Latn-RS" sz="2000" dirty="0">
                <a:latin typeface="Arial" charset="0"/>
                <a:cs typeface="Arial" charset="0"/>
              </a:rPr>
              <a:t>UF</a:t>
            </a:r>
            <a:r>
              <a:rPr lang="sr-Latn-RS" sz="2000" baseline="-25000" dirty="0">
                <a:latin typeface="Arial" charset="0"/>
                <a:cs typeface="Arial" charset="0"/>
              </a:rPr>
              <a:t>6</a:t>
            </a:r>
            <a:r>
              <a:rPr lang="sr-Cyrl-RS" sz="2000" dirty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се скупљају на периферији обртног цилиндра, а лакши 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235</a:t>
            </a:r>
            <a:r>
              <a:rPr lang="sr-Latn-RS" sz="2000" dirty="0" smtClean="0">
                <a:latin typeface="Arial" charset="0"/>
                <a:cs typeface="Arial" charset="0"/>
              </a:rPr>
              <a:t>UF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6</a:t>
            </a:r>
            <a:r>
              <a:rPr lang="sr-Cyrl-RS" sz="2000" dirty="0" smtClean="0">
                <a:latin typeface="Arial" charset="0"/>
                <a:cs typeface="Arial" charset="0"/>
              </a:rPr>
              <a:t> у унутрашњости, али са врло малим сепарационим фактором. Зато се центрифуге везују у каскаде. 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2976"/>
            <a:ext cx="5335513" cy="264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2456813" cy="264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81593" y="6031160"/>
            <a:ext cx="79908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Центрифугирањем се елиминишу честице од око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50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нанометара</a:t>
            </a:r>
            <a:r>
              <a:rPr lang="sr-Cyrl-RS" sz="2000" dirty="0" smtClean="0">
                <a:latin typeface="Arial" charset="0"/>
                <a:cs typeface="Arial" charset="0"/>
              </a:rPr>
              <a:t>, а ултрацентрифугирањем и до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нанометара.</a:t>
            </a:r>
            <a:endParaRPr lang="sr-Cyrl-RS" sz="2000" dirty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/>
          <a:stretch>
            <a:fillRect/>
          </a:stretch>
        </p:blipFill>
        <p:spPr>
          <a:xfrm>
            <a:off x="8382000" y="914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587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16</a:t>
            </a:fld>
            <a:endParaRPr lang="en-US" sz="1400" smtClean="0"/>
          </a:p>
        </p:txBody>
      </p: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316165" y="169476"/>
            <a:ext cx="65952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5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дејством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силе:</a:t>
            </a:r>
          </a:p>
          <a:p>
            <a:pPr algn="ctr"/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Лоренцова и електростатичка сила.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107504" y="1268760"/>
            <a:ext cx="88569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Електростатички преципитатори </a:t>
            </a:r>
            <a:r>
              <a:rPr lang="sr-Cyrl-RS" sz="2000" dirty="0" smtClean="0">
                <a:latin typeface="Arial" charset="0"/>
                <a:cs typeface="Arial" charset="0"/>
              </a:rPr>
              <a:t>служе за елиминисање ситних честица из дисперзија гас-чврсто (чишћење од дима и прашине). Дисперзија струји између електрода које су на високом једносмерном напону. Гас се јонизује, јони наелектрисавају честице прашине и оне се депонују на електроде.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2380" y="3037022"/>
            <a:ext cx="59517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2000" dirty="0">
                <a:latin typeface="Arial" charset="0"/>
                <a:cs typeface="Arial" charset="0"/>
              </a:rPr>
              <a:t>Сепарациони агенс је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електростатичка сила. </a:t>
            </a:r>
            <a:endParaRPr lang="sr-Cyrl-R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Могу се уклонити </a:t>
            </a:r>
            <a:r>
              <a:rPr lang="sr-Cyrl-RS" sz="2000" dirty="0" smtClean="0">
                <a:latin typeface="Arial" charset="0"/>
                <a:cs typeface="Arial" charset="0"/>
              </a:rPr>
              <a:t>честице </a:t>
            </a:r>
            <a:r>
              <a:rPr lang="sr-Cyrl-RS" sz="2000" dirty="0" smtClean="0">
                <a:latin typeface="Arial" charset="0"/>
                <a:cs typeface="Arial" charset="0"/>
              </a:rPr>
              <a:t>величине </a:t>
            </a:r>
            <a:r>
              <a:rPr lang="sr-Cyrl-RS" sz="2000" dirty="0" smtClean="0">
                <a:latin typeface="Arial" charset="0"/>
                <a:cs typeface="Arial" charset="0"/>
              </a:rPr>
              <a:t>до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нанометара.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39793"/>
            <a:ext cx="2703168" cy="20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 descr="A few important facts about electrostatic precipitators | Electrostatic  Precipitator (ESP) Servi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96" y="4221088"/>
            <a:ext cx="4267200" cy="2343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/>
          <a:stretch>
            <a:fillRect/>
          </a:stretch>
        </p:blipFill>
        <p:spPr>
          <a:xfrm>
            <a:off x="7239000" y="5943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80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81349" y="260648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Дејство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Лоренцове силе </a:t>
            </a:r>
            <a:r>
              <a:rPr lang="sr-Cyrl-RS" sz="2000" dirty="0" smtClean="0">
                <a:latin typeface="Arial" charset="0"/>
                <a:cs typeface="Arial" charset="0"/>
              </a:rPr>
              <a:t>на јоне различите масе може се искористити за њихово просторно раздвајање: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68" y="1052736"/>
            <a:ext cx="2051298" cy="63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18" y="1916832"/>
            <a:ext cx="391541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8424671" y="3350566"/>
            <a:ext cx="221724" cy="205174"/>
          </a:xfrm>
          <a:prstGeom prst="ellips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509431" y="3429000"/>
            <a:ext cx="52204" cy="48307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540"/>
          <a:stretch/>
        </p:blipFill>
        <p:spPr bwMode="auto">
          <a:xfrm>
            <a:off x="8077200" y="3429000"/>
            <a:ext cx="323072" cy="45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77973" y="4176085"/>
            <a:ext cx="32053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Секторски масени спектрометар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152400" y="1876961"/>
            <a:ext cx="477868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Јони који улазе </a:t>
            </a:r>
            <a:r>
              <a:rPr lang="sr-Cyrl-RS" sz="2000" dirty="0" smtClean="0">
                <a:latin typeface="Arial" charset="0"/>
                <a:cs typeface="Arial" charset="0"/>
              </a:rPr>
              <a:t>у </a:t>
            </a:r>
            <a:r>
              <a:rPr lang="sr-Cyrl-RS" sz="2000" dirty="0" smtClean="0">
                <a:latin typeface="Arial" charset="0"/>
                <a:cs typeface="Arial" charset="0"/>
              </a:rPr>
              <a:t>магнетно поље нормално на вектор магнетне индукције, кретаће се кружном путањом полупречника: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26354"/>
            <a:ext cx="22479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027"/>
          <p:cNvSpPr>
            <a:spLocks noChangeArrowheads="1"/>
          </p:cNvSpPr>
          <p:nvPr/>
        </p:nvSpPr>
        <p:spPr bwMode="auto">
          <a:xfrm>
            <a:off x="381318" y="4653136"/>
            <a:ext cx="82019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у једном кораку је потпуно, али пошто у уређају мора бити низак притисак (10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-5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latin typeface="Arial" charset="0"/>
                <a:cs typeface="Arial" charset="0"/>
              </a:rPr>
              <a:t>mbar</a:t>
            </a:r>
            <a:r>
              <a:rPr lang="sr-Cyrl-RS" sz="2000" dirty="0" smtClean="0">
                <a:latin typeface="Arial" charset="0"/>
                <a:cs typeface="Arial" charset="0"/>
              </a:rPr>
              <a:t>)</a:t>
            </a:r>
            <a:r>
              <a:rPr lang="sr-Latn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latin typeface="Arial" charset="0"/>
                <a:cs typeface="Arial" charset="0"/>
              </a:rPr>
              <a:t>принос је веома мали. Употреба је углавном у аналитичке сврхе. </a:t>
            </a:r>
          </a:p>
        </p:txBody>
      </p:sp>
      <p:pic>
        <p:nvPicPr>
          <p:cNvPr id="1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/>
          <a:stretch>
            <a:fillRect/>
          </a:stretch>
        </p:blipFill>
        <p:spPr>
          <a:xfrm>
            <a:off x="8153400" y="5791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78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381000" y="1219200"/>
            <a:ext cx="8382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Све информације од значаја за предмет можете наћи на адреси:</a:t>
            </a:r>
          </a:p>
          <a:p>
            <a:pPr algn="ctr"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  <a:p>
            <a:pPr algn="ctr"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3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www.ffh.bg.ac.rs/HSM</a:t>
            </a:r>
          </a:p>
          <a:p>
            <a:pPr algn="ctr">
              <a:defRPr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На овој страници биће истицана обавештења о активностима на курсу и биће постављана предавања. На њој можете наћи и две скрипте за курс које у потпуности обухватају градиво предмета.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3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6582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sr-Latn-RS" sz="2800" b="1" dirty="0" smtClean="0">
                <a:latin typeface="Arial" charset="0"/>
                <a:cs typeface="Arial" charset="0"/>
              </a:rPr>
              <a:t>1</a:t>
            </a:r>
            <a:r>
              <a:rPr lang="en-US" sz="2800" b="1" dirty="0" smtClean="0">
                <a:latin typeface="Arial" charset="0"/>
                <a:cs typeface="Arial" charset="0"/>
              </a:rPr>
              <a:t>. </a:t>
            </a:r>
            <a:r>
              <a:rPr lang="sr-Cyrl-RS" sz="2800" b="1" dirty="0" smtClean="0">
                <a:latin typeface="Arial" charset="0"/>
                <a:cs typeface="Arial" charset="0"/>
              </a:rPr>
              <a:t>Опште о поступцима раздвајања</a:t>
            </a:r>
            <a:r>
              <a:rPr lang="en-US" sz="2800" b="1" dirty="0" smtClean="0">
                <a:latin typeface="Arial" charset="0"/>
                <a:cs typeface="Arial" charset="0"/>
              </a:rPr>
              <a:t>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07504" y="918592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Сепарациона јединица</a:t>
            </a:r>
            <a:r>
              <a:rPr lang="sr-Cyrl-RS" sz="2000" dirty="0" smtClean="0">
                <a:latin typeface="Arial" charset="0"/>
                <a:cs typeface="Arial" charset="0"/>
              </a:rPr>
              <a:t> је простор (уређај) у коме се дешава раздвајање компоненти смеше или њихово селективно преношење у другу фазу под дејством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сепарационог агенса</a:t>
            </a:r>
            <a:r>
              <a:rPr lang="sr-Cyrl-RS" sz="2000" dirty="0" smtClean="0">
                <a:latin typeface="Arial" charset="0"/>
                <a:cs typeface="Arial" charset="0"/>
              </a:rPr>
              <a:t>. Назива се још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под</a:t>
            </a:r>
            <a:r>
              <a:rPr lang="sr-Cyrl-RS" sz="2000" dirty="0" smtClean="0">
                <a:latin typeface="Arial" charset="0"/>
                <a:cs typeface="Arial" charset="0"/>
              </a:rPr>
              <a:t> или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плато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Сепарациони агенс</a:t>
            </a:r>
            <a:r>
              <a:rPr lang="sr-Cyrl-RS" sz="2000" dirty="0" smtClean="0">
                <a:latin typeface="Arial" charset="0"/>
                <a:cs typeface="Arial" charset="0"/>
              </a:rPr>
              <a:t> је узрочник сепарације (енергија, сила, мембрана...).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24860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4" y="4298826"/>
            <a:ext cx="1909564" cy="55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62922"/>
            <a:ext cx="1909564" cy="63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cxnSpLocks noChangeShapeType="1"/>
            <a:endCxn id="2" idx="1"/>
          </p:cNvCxnSpPr>
          <p:nvPr/>
        </p:nvCxnSpPr>
        <p:spPr bwMode="auto">
          <a:xfrm flipV="1">
            <a:off x="4551255" y="2826514"/>
            <a:ext cx="1152128" cy="1717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5703383" y="2564904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“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Производ са врха</a:t>
            </a:r>
            <a:r>
              <a:rPr lang="en-U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” 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који је</a:t>
            </a:r>
          </a:p>
          <a:p>
            <a:pPr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обогаћен жељеном компонентом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4551255" y="3645024"/>
            <a:ext cx="1188132" cy="14014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13"/>
          <p:cNvSpPr/>
          <p:nvPr/>
        </p:nvSpPr>
        <p:spPr>
          <a:xfrm>
            <a:off x="5703383" y="3431951"/>
            <a:ext cx="30962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“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Производ са дна</a:t>
            </a:r>
            <a:r>
              <a:rPr lang="en-U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” 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који је</a:t>
            </a:r>
          </a:p>
          <a:p>
            <a:pPr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осиромашен жељеном компонентом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H="1" flipV="1">
            <a:off x="1835696" y="3372048"/>
            <a:ext cx="360393" cy="375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342404" y="3209729"/>
            <a:ext cx="14932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Полазна смеша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Rectangle 1027"/>
          <p:cNvSpPr>
            <a:spLocks noChangeArrowheads="1"/>
          </p:cNvSpPr>
          <p:nvPr/>
        </p:nvSpPr>
        <p:spPr bwMode="auto">
          <a:xfrm>
            <a:off x="2305100" y="4221088"/>
            <a:ext cx="6550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Подеона фракција </a:t>
            </a:r>
            <a:r>
              <a:rPr lang="sr-Cyrl-RS" sz="2000" dirty="0" smtClean="0">
                <a:latin typeface="Arial" charset="0"/>
                <a:cs typeface="Arial" charset="0"/>
              </a:rPr>
              <a:t>је релативно обогаћење производа са врха у односу на полазну смешу.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22" name="Rectangle 1027"/>
          <p:cNvSpPr>
            <a:spLocks noChangeArrowheads="1"/>
          </p:cNvSpPr>
          <p:nvPr/>
        </p:nvSpPr>
        <p:spPr bwMode="auto">
          <a:xfrm>
            <a:off x="2290931" y="5119919"/>
            <a:ext cx="6550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Подеони однос </a:t>
            </a:r>
            <a:r>
              <a:rPr lang="sr-Cyrl-RS" sz="2000" dirty="0" smtClean="0">
                <a:latin typeface="Arial" charset="0"/>
                <a:cs typeface="Arial" charset="0"/>
              </a:rPr>
              <a:t>је однос концентрација производа са врха и са дна сепарационе јединице.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23" name="Rectangle 1027"/>
          <p:cNvSpPr>
            <a:spLocks noChangeArrowheads="1"/>
          </p:cNvSpPr>
          <p:nvPr/>
        </p:nvSpPr>
        <p:spPr bwMode="auto">
          <a:xfrm>
            <a:off x="396984" y="5980205"/>
            <a:ext cx="74873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зависи од особина супстанције, конструкције сеп. јединице и од </a:t>
            </a:r>
            <a:r>
              <a:rPr lang="sr-Cyrl-RS" sz="2000" i="1" dirty="0" smtClean="0">
                <a:latin typeface="Arial" charset="0"/>
                <a:cs typeface="Arial" charset="0"/>
              </a:rPr>
              <a:t>Т</a:t>
            </a:r>
            <a:r>
              <a:rPr lang="sr-Cyrl-RS" sz="2000" dirty="0" smtClean="0">
                <a:latin typeface="Arial" charset="0"/>
                <a:cs typeface="Arial" charset="0"/>
              </a:rPr>
              <a:t>, </a:t>
            </a:r>
            <a:r>
              <a:rPr lang="sr-Latn-RS" sz="2000" i="1" dirty="0" smtClean="0">
                <a:latin typeface="Arial" charset="0"/>
                <a:cs typeface="Arial" charset="0"/>
              </a:rPr>
              <a:t>P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1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/>
          <a:stretch>
            <a:fillRect/>
          </a:stretch>
        </p:blipFill>
        <p:spPr>
          <a:xfrm>
            <a:off x="7848600" y="5791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027"/>
          <p:cNvSpPr>
            <a:spLocks noChangeArrowheads="1"/>
          </p:cNvSpPr>
          <p:nvPr/>
        </p:nvSpPr>
        <p:spPr bwMode="auto">
          <a:xfrm>
            <a:off x="142875" y="439906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Често раздвајање у једном сепарационом кораку није довољно да се постигне жељени степен чистоће. У том случају се сепарационе јединице везују у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каскаде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90" y="2062821"/>
            <a:ext cx="3942581" cy="1294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88" y="4109974"/>
            <a:ext cx="6228184" cy="1432306"/>
          </a:xfrm>
          <a:prstGeom prst="rect">
            <a:avLst/>
          </a:prstGeom>
        </p:spPr>
      </p:pic>
      <p:sp>
        <p:nvSpPr>
          <p:cNvPr id="16" name="Rectangle 1027"/>
          <p:cNvSpPr>
            <a:spLocks noChangeArrowheads="1"/>
          </p:cNvSpPr>
          <p:nvPr/>
        </p:nvSpPr>
        <p:spPr bwMode="auto">
          <a:xfrm>
            <a:off x="162573" y="1628800"/>
            <a:ext cx="8786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Проста каскада: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17" name="Rectangle 1027"/>
          <p:cNvSpPr>
            <a:spLocks noChangeArrowheads="1"/>
          </p:cNvSpPr>
          <p:nvPr/>
        </p:nvSpPr>
        <p:spPr bwMode="auto">
          <a:xfrm>
            <a:off x="175914" y="3645024"/>
            <a:ext cx="8786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Противструјна каскада: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18" name="Rectangle 1027"/>
          <p:cNvSpPr>
            <a:spLocks noChangeArrowheads="1"/>
          </p:cNvSpPr>
          <p:nvPr/>
        </p:nvSpPr>
        <p:spPr bwMode="auto">
          <a:xfrm>
            <a:off x="295273" y="5673442"/>
            <a:ext cx="8786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Рефлукс</a:t>
            </a:r>
            <a:r>
              <a:rPr lang="sr-Cyrl-RS" sz="2000" dirty="0" smtClean="0">
                <a:latin typeface="Arial" charset="0"/>
                <a:cs typeface="Arial" charset="0"/>
              </a:rPr>
              <a:t> је проток материје од виших ка нижим сепарационим степенима.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/>
          <a:stretch>
            <a:fillRect/>
          </a:stretch>
        </p:blipFill>
        <p:spPr>
          <a:xfrm>
            <a:off x="8229600" y="2819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027"/>
          <p:cNvSpPr>
            <a:spLocks noChangeArrowheads="1"/>
          </p:cNvSpPr>
          <p:nvPr/>
        </p:nvSpPr>
        <p:spPr bwMode="auto">
          <a:xfrm>
            <a:off x="142875" y="260648"/>
            <a:ext cx="878681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Колоне</a:t>
            </a:r>
            <a:r>
              <a:rPr lang="sr-Cyrl-RS" sz="2000" dirty="0" smtClean="0">
                <a:latin typeface="Arial" charset="0"/>
                <a:cs typeface="Arial" charset="0"/>
              </a:rPr>
              <a:t> су уређаји у којима се обавља већи број појединачних чинова раздвајања, али није могуће опазити физичку границу између сепарационих јединица (колона за фракциону дестилацију, колона за хроматографију...).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Важна карактеристика колона 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број теоријских подова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i="1" dirty="0" err="1" smtClean="0">
                <a:latin typeface="Arial" charset="0"/>
                <a:cs typeface="Arial" charset="0"/>
              </a:rPr>
              <a:t>N</a:t>
            </a:r>
            <a:r>
              <a:rPr lang="en-US" sz="2000" i="1" baseline="-25000" dirty="0" err="1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: то је број појединачних узастопних сепарационих корака које треба обавити да би се теоријски постигао исти степен раздвајања као са колоном. Количник дужине колоне </a:t>
            </a:r>
            <a:r>
              <a:rPr lang="sr-Latn-RS" sz="2000" i="1" dirty="0" smtClean="0">
                <a:latin typeface="Arial" charset="0"/>
                <a:cs typeface="Arial" charset="0"/>
              </a:rPr>
              <a:t>L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броја теоријских подова 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висина теоријског пода</a:t>
            </a:r>
            <a:r>
              <a:rPr lang="sr-Cyrl-RS" sz="2000" dirty="0" smtClean="0">
                <a:latin typeface="Arial" charset="0"/>
                <a:cs typeface="Arial" charset="0"/>
              </a:rPr>
              <a:t>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68357314"/>
              </p:ext>
            </p:extLst>
          </p:nvPr>
        </p:nvGraphicFramePr>
        <p:xfrm>
          <a:off x="3686968" y="3284984"/>
          <a:ext cx="1698625" cy="579438"/>
        </p:xfrm>
        <a:graphic>
          <a:graphicData uri="http://schemas.openxmlformats.org/presentationml/2006/ole">
            <p:oleObj spid="_x0000_s18489" name="Equation" r:id="rId5" imgW="672840" imgH="228600" progId="Equation.3">
              <p:embed/>
            </p:oleObj>
          </a:graphicData>
        </a:graphic>
      </p:graphicFrame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145872" y="4005064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У пракси је број појединачних узастопних сепарационих корака које треба обавити најчешће већи од </a:t>
            </a:r>
            <a:r>
              <a:rPr lang="en-US" sz="2000" i="1" dirty="0" err="1" smtClean="0">
                <a:latin typeface="Arial" charset="0"/>
                <a:cs typeface="Arial" charset="0"/>
              </a:rPr>
              <a:t>N</a:t>
            </a:r>
            <a:r>
              <a:rPr lang="en-US" sz="2000" i="1" baseline="-25000" dirty="0" err="1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, и тај број зове се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број практичних подова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i="1" dirty="0" smtClean="0">
                <a:latin typeface="Arial" charset="0"/>
                <a:cs typeface="Arial" charset="0"/>
              </a:rPr>
              <a:t>N</a:t>
            </a:r>
            <a:r>
              <a:rPr lang="sr-Latn-RS" sz="2000" i="1" baseline="-25000" dirty="0" smtClean="0">
                <a:latin typeface="Arial" charset="0"/>
                <a:cs typeface="Arial" charset="0"/>
              </a:rPr>
              <a:t>p</a:t>
            </a:r>
            <a:r>
              <a:rPr lang="sr-Latn-RS" sz="2000" dirty="0" smtClean="0">
                <a:latin typeface="Arial" charset="0"/>
                <a:cs typeface="Arial" charset="0"/>
              </a:rPr>
              <a:t>.</a:t>
            </a:r>
            <a:r>
              <a:rPr lang="sr-Cyrl-RS" sz="2000" dirty="0" smtClean="0">
                <a:latin typeface="Arial" charset="0"/>
                <a:cs typeface="Arial" charset="0"/>
              </a:rPr>
              <a:t> Количник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cs typeface="Arial" charset="0"/>
              </a:rPr>
              <a:t>N</a:t>
            </a:r>
            <a:r>
              <a:rPr lang="en-US" sz="2000" i="1" baseline="-25000" dirty="0" err="1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 и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i="1" dirty="0" smtClean="0">
                <a:latin typeface="Arial" charset="0"/>
                <a:cs typeface="Arial" charset="0"/>
              </a:rPr>
              <a:t>N</a:t>
            </a:r>
            <a:r>
              <a:rPr lang="sr-Latn-RS" sz="2000" i="1" baseline="-25000" dirty="0" smtClean="0">
                <a:latin typeface="Arial" charset="0"/>
                <a:cs typeface="Arial" charset="0"/>
              </a:rPr>
              <a:t>p</a:t>
            </a:r>
            <a:r>
              <a:rPr lang="sr-Cyrl-RS" sz="2000" dirty="0" smtClean="0">
                <a:latin typeface="Arial" charset="0"/>
                <a:cs typeface="Arial" charset="0"/>
              </a:rPr>
              <a:t> је ефикасност колоне: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81979885"/>
              </p:ext>
            </p:extLst>
          </p:nvPr>
        </p:nvGraphicFramePr>
        <p:xfrm>
          <a:off x="3707904" y="5301208"/>
          <a:ext cx="1858962" cy="612775"/>
        </p:xfrm>
        <a:graphic>
          <a:graphicData uri="http://schemas.openxmlformats.org/presentationml/2006/ole">
            <p:oleObj spid="_x0000_s18490" name="Equation" r:id="rId6" imgW="736560" imgH="241200" progId="Equation.3">
              <p:embed/>
            </p:oleObj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7"/>
          <a:stretch>
            <a:fillRect/>
          </a:stretch>
        </p:blipFill>
        <p:spPr>
          <a:xfrm>
            <a:off x="8153400" y="5486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58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027"/>
          <p:cNvSpPr>
            <a:spLocks noChangeArrowheads="1"/>
          </p:cNvSpPr>
          <p:nvPr/>
        </p:nvSpPr>
        <p:spPr bwMode="auto">
          <a:xfrm>
            <a:off x="145872" y="1412776"/>
            <a:ext cx="878681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Према начину на који се врши раздвајање компоненти смеше, можемо разликовати следеће врсте раздвајања: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дејством силе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мембраном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стварањем нове фазе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</a:t>
            </a:r>
            <a:r>
              <a:rPr lang="sr-Cyrl-RS" sz="2000" dirty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додавањем нове фазе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чврстом фазом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145872" y="486544"/>
            <a:ext cx="8786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Хибридни системи за раздвајање</a:t>
            </a:r>
            <a:r>
              <a:rPr lang="sr-Cyrl-RS" sz="2000" dirty="0" smtClean="0">
                <a:latin typeface="Arial" charset="0"/>
                <a:cs typeface="Arial" charset="0"/>
              </a:rPr>
              <a:t>: две или више везаних сепарационих јединица које раде на различитом принципу.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8382000" y="5334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4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7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088836" y="22827"/>
            <a:ext cx="71819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2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дејством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силе:</a:t>
            </a:r>
          </a:p>
          <a:p>
            <a:pPr algn="ctr"/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гравитационо таложење и филтрација.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10952" y="1352962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дејством силе: најчешће за раздвајање дисперзних система (1-100 </a:t>
            </a:r>
            <a:r>
              <a:rPr lang="sr-Latn-RS" sz="2000" dirty="0" smtClean="0">
                <a:latin typeface="Arial" charset="0"/>
                <a:cs typeface="Arial" charset="0"/>
              </a:rPr>
              <a:t>nm </a:t>
            </a:r>
            <a:r>
              <a:rPr lang="sr-Cyrl-RS" sz="2000" dirty="0" smtClean="0">
                <a:latin typeface="Arial" charset="0"/>
                <a:cs typeface="Arial" charset="0"/>
              </a:rPr>
              <a:t>колоиди, </a:t>
            </a:r>
            <a:r>
              <a:rPr lang="en-US" sz="2000" dirty="0" smtClean="0">
                <a:latin typeface="Arial" charset="0"/>
                <a:cs typeface="Arial" charset="0"/>
              </a:rPr>
              <a:t>&gt;100 nm </a:t>
            </a:r>
            <a:r>
              <a:rPr lang="sr-Cyrl-RS" sz="2000" dirty="0" smtClean="0">
                <a:latin typeface="Arial" charset="0"/>
                <a:cs typeface="Arial" charset="0"/>
              </a:rPr>
              <a:t>грубо дисперзни системи).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55" y="2204864"/>
            <a:ext cx="7591945" cy="33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7543800" y="5943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55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8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99780" y="430119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Неке карактеристике уређаја за раздвајање дисперзних система су приказане у табели: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453505"/>
            <a:ext cx="637222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179512" y="4337809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Гравитациони таложници </a:t>
            </a:r>
            <a:r>
              <a:rPr lang="sr-Cyrl-RS" sz="2000" dirty="0" smtClean="0">
                <a:latin typeface="Arial" charset="0"/>
                <a:cs typeface="Arial" charset="0"/>
              </a:rPr>
              <a:t>(преципитатори) су најједноставније справе које користе гравитациону силу како би се постигло раздвајање диспергованих честица из дисперзија гас-чврсто, гас-течно и течно-течно.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8153400" y="3810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198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9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9512" y="278836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Гравитациони таложник: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179512" y="3366863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Слика десно показује равнотежу сила за сферну честицу која се креће константном брзином </a:t>
            </a:r>
            <a:r>
              <a:rPr lang="en-US" sz="2000" i="1" dirty="0" smtClean="0">
                <a:latin typeface="Arial" charset="0"/>
                <a:cs typeface="Arial" charset="0"/>
              </a:rPr>
              <a:t>u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кроз флуид надоле. Изједначавањем сила следи израз за брзину: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5866"/>
            <a:ext cx="5066323" cy="221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78946"/>
            <a:ext cx="18954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66" y="4509120"/>
            <a:ext cx="3515511" cy="76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7"/>
          <a:stretch>
            <a:fillRect/>
          </a:stretch>
        </p:blipFill>
        <p:spPr>
          <a:xfrm>
            <a:off x="5638800" y="762000"/>
            <a:ext cx="304800" cy="3048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8"/>
          <a:stretch>
            <a:fillRect/>
          </a:stretch>
        </p:blipFill>
        <p:spPr>
          <a:xfrm>
            <a:off x="8382000" y="4800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77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9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7433</TotalTime>
  <Words>1121</Words>
  <Application>Microsoft Office PowerPoint</Application>
  <PresentationFormat>On-screen Show (4:3)</PresentationFormat>
  <Paragraphs>126</Paragraphs>
  <Slides>17</Slides>
  <Notes>3</Notes>
  <HiddenSlides>0</HiddenSlides>
  <MMClips>16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Contemporary design template [1]</vt:lpstr>
      <vt:lpstr>Equation</vt:lpstr>
      <vt:lpstr>П Р Е Д А В А Њ Е  1:  Опште о поступцима раздвајања. Раздвајање дејством силе.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FFH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Rile</cp:lastModifiedBy>
  <cp:revision>942</cp:revision>
  <dcterms:created xsi:type="dcterms:W3CDTF">2004-09-27T11:49:18Z</dcterms:created>
  <dcterms:modified xsi:type="dcterms:W3CDTF">2021-02-28T19:45:47Z</dcterms:modified>
</cp:coreProperties>
</file>