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310" r:id="rId2"/>
    <p:sldId id="498" r:id="rId3"/>
    <p:sldId id="463" r:id="rId4"/>
    <p:sldId id="499" r:id="rId5"/>
    <p:sldId id="500" r:id="rId6"/>
    <p:sldId id="501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10" r:id="rId16"/>
    <p:sldId id="511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0000"/>
    <a:srgbClr val="FF9933"/>
    <a:srgbClr val="FFFFCC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65" d="100"/>
          <a:sy n="65" d="100"/>
        </p:scale>
        <p:origin x="13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17-Mar-21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8.wmf"/><Relationship Id="rId2" Type="http://schemas.microsoft.com/office/2007/relationships/media" Target="../media/media9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audio" Target="../media/media12.m4a"/><Relationship Id="rId7" Type="http://schemas.openxmlformats.org/officeDocument/2006/relationships/image" Target="../media/image22.wmf"/><Relationship Id="rId12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4.wmf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1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26.wmf"/><Relationship Id="rId2" Type="http://schemas.microsoft.com/office/2007/relationships/media" Target="../media/media13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30.png"/><Relationship Id="rId12" Type="http://schemas.openxmlformats.org/officeDocument/2006/relationships/image" Target="../media/image29.wmf"/><Relationship Id="rId2" Type="http://schemas.microsoft.com/office/2007/relationships/media" Target="../media/media14.m4a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14.bin"/><Relationship Id="rId5" Type="http://schemas.openxmlformats.org/officeDocument/2006/relationships/audio" Target="../media/media15.m4a"/><Relationship Id="rId10" Type="http://schemas.openxmlformats.org/officeDocument/2006/relationships/image" Target="../media/image28.wmf"/><Relationship Id="rId4" Type="http://schemas.microsoft.com/office/2007/relationships/media" Target="../media/media15.m4a"/><Relationship Id="rId9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4.wmf"/><Relationship Id="rId1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6.wmf"/><Relationship Id="rId2" Type="http://schemas.microsoft.com/office/2007/relationships/media" Target="../media/media8.m4a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170993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3: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Кристализација.</a:t>
            </a:r>
            <a:b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Е</a:t>
            </a:r>
            <a: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кстракција (први део).</a:t>
            </a:r>
            <a: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3754775"/>
            <a:ext cx="87849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Кристализација из течних раствора.</a:t>
            </a: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Кристализација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из растопа. </a:t>
            </a: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Зонско топљење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. Сублимација.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Екстракција. Основна једначина екстракције.</a:t>
            </a: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Континуална екстракција. Противструјна екстракција.</a:t>
            </a:r>
          </a:p>
          <a:p>
            <a:pPr marL="457200" indent="-457200">
              <a:buFont typeface="+mj-lt"/>
              <a:buAutoNum type="arabicPeriod" startAt="11"/>
              <a:defRPr/>
            </a:pP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Датум: 1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8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март 2021.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10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266788" y="188640"/>
            <a:ext cx="8841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14. Екстракција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Основна једначина екстракције.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19547" y="780381"/>
            <a:ext cx="852891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Анализа једначине екстракције показује да је боље вршити екстракцију више пута са мањим запреминама, него мање пута са већим (правило екстракције).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Однос масе заостале у почетној фази након </a:t>
            </a:r>
            <a:r>
              <a:rPr lang="en-US" sz="2400" i="1" dirty="0" smtClean="0">
                <a:latin typeface="+mj-lt"/>
                <a:cs typeface="Arial" charset="0"/>
              </a:rPr>
              <a:t>n</a:t>
            </a:r>
            <a:r>
              <a:rPr lang="sr-Cyrl-RS" sz="2000" dirty="0" smtClean="0">
                <a:latin typeface="Arial" charset="0"/>
                <a:cs typeface="Arial" charset="0"/>
              </a:rPr>
              <a:t> екстракција и почетне масе дат је изразом: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46" y="2842484"/>
            <a:ext cx="3541381" cy="87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72543" y="4099923"/>
            <a:ext cx="85289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пракси екстракцијом се могу раздвојити компоненте смеше под условом да имају различите коефицијенте расподеле. Сепарациони фактор за компоненте смеше А и В дефинише се као однос њихових коефицијената расподеле: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917229"/>
              </p:ext>
            </p:extLst>
          </p:nvPr>
        </p:nvGraphicFramePr>
        <p:xfrm>
          <a:off x="3851920" y="5589240"/>
          <a:ext cx="1144587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3" name="Equation" r:id="rId6" imgW="647640" imgH="431640" progId="Equation.3">
                  <p:embed/>
                </p:oleObj>
              </mc:Choice>
              <mc:Fallback>
                <p:oleObj name="Equation" r:id="rId6" imgW="647640" imgH="4316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5589240"/>
                        <a:ext cx="1144587" cy="7715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9300" y="5640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11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62950" y="1196752"/>
            <a:ext cx="85289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је сепарациони фактор за неке компоненте смеше неповољан (близак 1) онда се примењује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континуална екстракција</a:t>
            </a:r>
            <a:r>
              <a:rPr lang="sr-Cyrl-RS" sz="2000" dirty="0" smtClean="0">
                <a:latin typeface="Arial" charset="0"/>
                <a:cs typeface="Arial" charset="0"/>
              </a:rPr>
              <a:t>. На слици је приказан уређај за континуалну екстракцију за случај када је полазна смеша гушћа од екстрахујуће течности.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23899"/>
            <a:ext cx="2223809" cy="351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915816" y="2818671"/>
            <a:ext cx="60334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компонента коју желимо да издвојимо има високу тачку кључања, она се временом концентрује у бочном балону Б.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Кружење екстракционог растварача у континуалној екстракцији је велика предност јер се малом количином растварача може ефикасно обавити екстракција.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439" y="56854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12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51520" y="1408127"/>
            <a:ext cx="85289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Апаратура за континуалну екстракцију у случају када је екстрахујућа фаза гушћа од полазног раствора приказана је на слици: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09"/>
          <a:stretch/>
        </p:blipFill>
        <p:spPr bwMode="auto">
          <a:xfrm>
            <a:off x="467544" y="2420888"/>
            <a:ext cx="1557337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5999" y="3676962"/>
            <a:ext cx="6494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9FF33"/>
                </a:solidFill>
              </a:rPr>
              <a:t>https://www.youtube.com/watch?v=yYIKFg-uMdY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285999" y="2865130"/>
            <a:ext cx="63904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На линку испод можете погледати одличну анимацију континуалне екстракције: 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986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13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23528" y="1090479"/>
            <a:ext cx="61206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се обе фазе након извршене екстракције раздвоје и свака се изложи порцији чисте супротне фазе, то се зове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противструјна</a:t>
            </a:r>
            <a:r>
              <a:rPr lang="sr-Cyrl-RS" sz="2000" dirty="0" smtClean="0">
                <a:latin typeface="Arial" charset="0"/>
                <a:cs typeface="Arial" charset="0"/>
              </a:rPr>
              <a:t> (или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супротнострујна</a:t>
            </a:r>
            <a:r>
              <a:rPr lang="sr-Cyrl-RS" sz="2000" dirty="0" smtClean="0">
                <a:latin typeface="Arial" charset="0"/>
                <a:cs typeface="Arial" charset="0"/>
              </a:rPr>
              <a:t>) екстракција. 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Посматрајмо фазу </a:t>
            </a:r>
            <a:r>
              <a:rPr lang="sr-Latn-RS" sz="2000" dirty="0" smtClean="0">
                <a:latin typeface="Arial" charset="0"/>
                <a:cs typeface="Arial" charset="0"/>
              </a:rPr>
              <a:t>L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у којој је на почетку јединична концентрација неке компоненте. Њен коеф. расподеле између фаза </a:t>
            </a:r>
            <a:r>
              <a:rPr lang="sr-Latn-RS" sz="2000" dirty="0" smtClean="0">
                <a:latin typeface="Arial" charset="0"/>
                <a:cs typeface="Arial" charset="0"/>
              </a:rPr>
              <a:t>L </a:t>
            </a:r>
            <a:r>
              <a:rPr lang="sr-Cyrl-RS" sz="2000" dirty="0" smtClean="0">
                <a:latin typeface="Arial" charset="0"/>
                <a:cs typeface="Arial" charset="0"/>
              </a:rPr>
              <a:t>и </a:t>
            </a:r>
            <a:r>
              <a:rPr lang="sr-Latn-RS" sz="2000" dirty="0" smtClean="0">
                <a:latin typeface="Arial" charset="0"/>
                <a:cs typeface="Arial" charset="0"/>
              </a:rPr>
              <a:t>U</a:t>
            </a:r>
            <a:r>
              <a:rPr lang="sr-Cyrl-RS" sz="2000" dirty="0" smtClean="0">
                <a:latin typeface="Arial" charset="0"/>
                <a:cs typeface="Arial" charset="0"/>
              </a:rPr>
              <a:t> је: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65337"/>
            <a:ext cx="2167452" cy="48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708412"/>
              </p:ext>
            </p:extLst>
          </p:nvPr>
        </p:nvGraphicFramePr>
        <p:xfrm>
          <a:off x="1835696" y="3789040"/>
          <a:ext cx="78581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6" name="Equation" r:id="rId6" imgW="444240" imgH="419040" progId="Equation.3">
                  <p:embed/>
                </p:oleObj>
              </mc:Choice>
              <mc:Fallback>
                <p:oleObj name="Equation" r:id="rId6" imgW="444240" imgH="419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3789040"/>
                        <a:ext cx="785812" cy="7493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073106"/>
              </p:ext>
            </p:extLst>
          </p:nvPr>
        </p:nvGraphicFramePr>
        <p:xfrm>
          <a:off x="5148064" y="4221088"/>
          <a:ext cx="987425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7" name="Equation" r:id="rId8" imgW="558720" imgH="203040" progId="Equation.3">
                  <p:embed/>
                </p:oleObj>
              </mc:Choice>
              <mc:Fallback>
                <p:oleObj name="Equation" r:id="rId8" imgW="55872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4221088"/>
                        <a:ext cx="987425" cy="3635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527392"/>
              </p:ext>
            </p:extLst>
          </p:nvPr>
        </p:nvGraphicFramePr>
        <p:xfrm>
          <a:off x="2607335" y="5517232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8" name="Equation" r:id="rId10" imgW="2070000" imgH="228600" progId="Equation.3">
                  <p:embed/>
                </p:oleObj>
              </mc:Choice>
              <mc:Fallback>
                <p:oleObj name="Equation" r:id="rId10" imgW="20700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7335" y="5517232"/>
                        <a:ext cx="3657600" cy="409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600" y="58592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14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3867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511184"/>
              </p:ext>
            </p:extLst>
          </p:nvPr>
        </p:nvGraphicFramePr>
        <p:xfrm>
          <a:off x="5148064" y="6043761"/>
          <a:ext cx="13017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5" name="Equation" r:id="rId6" imgW="736560" imgH="228600" progId="Equation.3">
                  <p:embed/>
                </p:oleObj>
              </mc:Choice>
              <mc:Fallback>
                <p:oleObj name="Equation" r:id="rId6" imgW="73656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6043761"/>
                        <a:ext cx="1301750" cy="409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220072" y="1236816"/>
            <a:ext cx="374441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800" dirty="0" smtClean="0">
                <a:latin typeface="Arial" charset="0"/>
                <a:cs typeface="Arial" charset="0"/>
              </a:rPr>
              <a:t>Закључак је: концентрација компоненте расподељена је у пробама (посудама) по </a:t>
            </a:r>
            <a:r>
              <a:rPr lang="sr-Cyrl-RS" sz="18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биномној расподели</a:t>
            </a:r>
            <a:r>
              <a:rPr lang="sr-Cyrl-RS" sz="1800" dirty="0" smtClean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endParaRPr lang="sr-Cyrl-RS" sz="1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1800" dirty="0" smtClean="0">
                <a:latin typeface="Arial" charset="0"/>
                <a:cs typeface="Arial" charset="0"/>
              </a:rPr>
              <a:t>Ако имамо смешу више компоненти, што је коеф расподеле већи за неку компоненту смеше, она ће брже напуштати полазни раствор. Тако можемо раздвајати компоненте смеше.</a:t>
            </a:r>
            <a:endParaRPr lang="sr-Cyrl-RS" sz="1800" dirty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2320" y="51452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6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04731" y="6237312"/>
            <a:ext cx="19050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15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467544" y="1340768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Примери раздвајања: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85" y="1988840"/>
            <a:ext cx="3707878" cy="345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24" y="1988840"/>
            <a:ext cx="3655800" cy="344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367366"/>
              </p:ext>
            </p:extLst>
          </p:nvPr>
        </p:nvGraphicFramePr>
        <p:xfrm>
          <a:off x="1403648" y="5517232"/>
          <a:ext cx="183991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7" name="Equation" r:id="rId9" imgW="1041120" imgH="215640" progId="Equation.3">
                  <p:embed/>
                </p:oleObj>
              </mc:Choice>
              <mc:Fallback>
                <p:oleObj name="Equation" r:id="rId9" imgW="104112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5517232"/>
                        <a:ext cx="1839913" cy="387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168205"/>
              </p:ext>
            </p:extLst>
          </p:nvPr>
        </p:nvGraphicFramePr>
        <p:xfrm>
          <a:off x="5884863" y="5517232"/>
          <a:ext cx="16605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8" name="Equation" r:id="rId11" imgW="939600" imgH="215640" progId="Equation.3">
                  <p:embed/>
                </p:oleObj>
              </mc:Choice>
              <mc:Fallback>
                <p:oleObj name="Equation" r:id="rId11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4863" y="5517232"/>
                        <a:ext cx="1660525" cy="387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83543" y="5975702"/>
            <a:ext cx="3883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Раздвајање је успешно после 30 корака.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8830" y="5949280"/>
            <a:ext cx="3883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Раздвајање није успешно ни након 100 корака.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87068" y="139736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70056" y="1324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16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5673" y="2492896"/>
            <a:ext cx="6494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9FF33"/>
                </a:solidFill>
              </a:rPr>
              <a:t>https://www.youtube.com/watch?v=pJ_U359lMD4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16547" y="3140968"/>
            <a:ext cx="8064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Противструјна екстракција је данас потиснута напреднијом техником: хроматографијом. 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13843" y="1268760"/>
            <a:ext cx="82185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Противструјна екстракција обавља се у посебним Креговим судовима. На линку испод можете погледати како изгледају и функционишу ти судови: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5043" y="42989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84307" y="2132856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Још један начин раздвајања стварањем нове фазе поред дестилације, је кристализација. Овде ћемо поменути следеће врсте кристализације: кристализација из раствора, из растопа, зонско топљење и сублимација.</a:t>
            </a:r>
          </a:p>
        </p:txBody>
      </p:sp>
    </p:spTree>
    <p:extLst>
      <p:ext uri="{BB962C8B-B14F-4D97-AF65-F5344CB8AC3E}">
        <p14:creationId xmlns:p14="http://schemas.microsoft.com/office/powerpoint/2010/main" val="27753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3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7211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1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Кристализација из течних раствора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764705"/>
            <a:ext cx="88569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Може се извршити на следеће начине: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Упаравањем растварача</a:t>
            </a:r>
            <a:r>
              <a:rPr lang="sr-Cyrl-RS" sz="2000" dirty="0" smtClean="0">
                <a:latin typeface="Arial" charset="0"/>
                <a:cs typeface="Arial" charset="0"/>
              </a:rPr>
              <a:t>: загревањем или у ротационим упаривачима. Кристали се издвајају након што је посигнут производ растворљивости.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Хлађењем засићеног раствора </a:t>
            </a:r>
            <a:r>
              <a:rPr lang="sr-Cyrl-RS" sz="2000" dirty="0" smtClean="0">
                <a:latin typeface="Arial" charset="0"/>
                <a:cs typeface="Arial" charset="0"/>
              </a:rPr>
              <a:t>(ако производ растворљивости опада са </a:t>
            </a:r>
            <a:r>
              <a:rPr lang="sr-Latn-RS" sz="2000" i="1" dirty="0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)</a:t>
            </a:r>
            <a:r>
              <a:rPr lang="sr-Latn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sr-Latn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3.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Извођењем хемијске реакције таложења</a:t>
            </a:r>
            <a:r>
              <a:rPr lang="sr-Cyrl-RS" sz="2000" dirty="0" smtClean="0">
                <a:latin typeface="Arial" charset="0"/>
                <a:cs typeface="Arial" charset="0"/>
              </a:rPr>
              <a:t>. Квалитет талога зависи од брзине два процеса: нуклеације и брзине раста.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83149"/>
            <a:ext cx="3879880" cy="204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 descr="Exp: Chemical Equations | ChemSkil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83149"/>
            <a:ext cx="4320480" cy="161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9579" y="6237312"/>
            <a:ext cx="2947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Добијање соли упаравањем морске воде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4335" y="5866492"/>
            <a:ext cx="2947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Извођење таложних реакција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9285" y="278092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4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7207" y="169476"/>
            <a:ext cx="573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2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Кристализација из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растопа.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809417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Растоп</a:t>
            </a:r>
            <a:r>
              <a:rPr lang="sr-Cyrl-RS" sz="2000" dirty="0" smtClean="0">
                <a:latin typeface="Arial" charset="0"/>
                <a:cs typeface="Arial" charset="0"/>
              </a:rPr>
              <a:t> је течна смеша две компоненте блиских тачака мржњења. Ако се молекули ових компоненти могу уграђивати једни другима у кристалну решетку онда они граде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чврсте растворе</a:t>
            </a:r>
            <a:r>
              <a:rPr lang="sr-Cyrl-RS" sz="2000" dirty="0" smtClean="0">
                <a:latin typeface="Arial" charset="0"/>
                <a:cs typeface="Arial" charset="0"/>
              </a:rPr>
              <a:t>. Ако не могу, граде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еутектичке смеше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6237312"/>
            <a:ext cx="3883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Фазни дијаграм за идеалне чврсте растворе. Нпр </a:t>
            </a:r>
            <a:r>
              <a:rPr lang="sr-Latn-R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Cu-Ni, </a:t>
            </a:r>
            <a:r>
              <a:rPr lang="sr-Cyrl-R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нафталин-нафтол...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68638" y="6345813"/>
            <a:ext cx="2947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Фракциони кристализатор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05" y="2852936"/>
            <a:ext cx="37433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81" y="2454796"/>
            <a:ext cx="2495832" cy="389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323528" y="2308810"/>
            <a:ext cx="47090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Системи који граде чврсте растворе: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5677" y="2996952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9917" y="29969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5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7207" y="169476"/>
            <a:ext cx="573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2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Кристализација из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растопа.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735052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Системи који граде еутектичке смеше</a:t>
            </a:r>
            <a:r>
              <a:rPr lang="sr-Cyrl-RS" sz="2000" dirty="0" smtClean="0">
                <a:latin typeface="Arial" charset="0"/>
                <a:cs typeface="Arial" charset="0"/>
              </a:rPr>
              <a:t>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350" y="6237312"/>
            <a:ext cx="3883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Фазни дијаграм за еутектичке системе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19546" y="1169457"/>
            <a:ext cx="85289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могу се анализирати термијском анализом, праћењем застоја и прелома на кривама хлађења.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Еутектичка тачка </a:t>
            </a:r>
            <a:r>
              <a:rPr lang="sr-Cyrl-RS" sz="2000" dirty="0" smtClean="0">
                <a:latin typeface="Arial" charset="0"/>
                <a:cs typeface="Arial" charset="0"/>
              </a:rPr>
              <a:t>одговара оном саставу растопа који има најнижу тачку мржњења, коју зовемо еутектичка температура..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7" y="2564904"/>
            <a:ext cx="3600400" cy="360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4355976" y="2589872"/>
            <a:ext cx="396044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Испод еутектичке температуре постоје 2 фазе: свака компонента кристалише одвојено и не гради се чврст раствор.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2799" y="47251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6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619672" y="188640"/>
            <a:ext cx="6443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13.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Зонско топљење. Сублимација.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38646" y="1144488"/>
            <a:ext cx="85289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Зонско топљење</a:t>
            </a:r>
            <a:r>
              <a:rPr lang="sr-Cyrl-RS" sz="2000" dirty="0" smtClean="0">
                <a:latin typeface="Arial" charset="0"/>
                <a:cs typeface="Arial" charset="0"/>
              </a:rPr>
              <a:t> је поступак пречишћавања чврстих материјала од нечистоћа, заснован на афинитету нечистоћа према течној фази.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238647" y="5529426"/>
            <a:ext cx="85289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Примена: пречишћавање германијума и силицијума за потребе израде полупроводничких компоненти.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4483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0159" y="48823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7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619672" y="188640"/>
            <a:ext cx="6443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13.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Зонско топљење. Сублимација.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38646" y="990600"/>
            <a:ext cx="85289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Сублимација</a:t>
            </a:r>
            <a:r>
              <a:rPr lang="sr-Cyrl-RS" sz="2000" dirty="0" smtClean="0">
                <a:latin typeface="Arial" charset="0"/>
                <a:cs typeface="Arial" charset="0"/>
              </a:rPr>
              <a:t> је директан прелазак компоненте из чврстог у гасно стање. Потребно је да чврста компонента има довољно висок напон паре.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251520" y="2210088"/>
            <a:ext cx="512544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Након сублимације компоненте из смеше, може се извршити њена десублимација на хладној површини.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Компоненте које се успешно издвајају сублимацијом су вода, </a:t>
            </a:r>
            <a:r>
              <a:rPr lang="sr-Latn-RS" sz="2000" dirty="0" smtClean="0">
                <a:latin typeface="Arial" charset="0"/>
                <a:cs typeface="Arial" charset="0"/>
              </a:rPr>
              <a:t>CO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2</a:t>
            </a:r>
            <a:r>
              <a:rPr lang="sr-Latn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latin typeface="Arial" charset="0"/>
                <a:cs typeface="Arial" charset="0"/>
              </a:rPr>
              <a:t>нафталин, јод, арсен.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2437752" cy="46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93351" y="5877272"/>
            <a:ext cx="3883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Сублимација јода и његов прихват на хладном предмету (десублимација)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3104" y="4810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8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266788" y="188640"/>
            <a:ext cx="8841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14. Екстракција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Основна једначина екстракције.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38646" y="990600"/>
            <a:ext cx="85289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Екстракција </a:t>
            </a:r>
            <a:r>
              <a:rPr lang="sr-Cyrl-RS" sz="2000" dirty="0" smtClean="0">
                <a:latin typeface="Arial" charset="0"/>
                <a:cs typeface="Arial" charset="0"/>
              </a:rPr>
              <a:t>је процес прерасподеле неке компоненте између две немешљиве фазе које су у додиру, а у којима се та компонента раствара. Заснива се на Нернстовом закону расподеле: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323528" y="3501008"/>
            <a:ext cx="612067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Однос равнотежних концентрација неке компоненте у једној и у другој фази, на одређеним </a:t>
            </a:r>
            <a:r>
              <a:rPr lang="sr-Latn-RS" sz="2000" i="1" dirty="0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 и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Latn-RS" sz="2000" i="1" dirty="0" smtClean="0">
                <a:latin typeface="Arial" charset="0"/>
                <a:cs typeface="Arial" charset="0"/>
              </a:rPr>
              <a:t>P</a:t>
            </a:r>
            <a:r>
              <a:rPr lang="sr-Cyrl-RS" sz="2000" dirty="0" smtClean="0">
                <a:latin typeface="Arial" charset="0"/>
                <a:cs typeface="Arial" charset="0"/>
              </a:rPr>
              <a:t> назива се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коефицијент расподеле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Он следи из правила фаза.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су обе фазе течне и различитих густина, оне се брзо раслојавају у левку за одвајање и једноставно се раздвајају (слика).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234967"/>
              </p:ext>
            </p:extLst>
          </p:nvPr>
        </p:nvGraphicFramePr>
        <p:xfrm>
          <a:off x="3563888" y="2268984"/>
          <a:ext cx="1611313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8" name="Equation" r:id="rId5" imgW="812520" imgH="507960" progId="Equation.3">
                  <p:embed/>
                </p:oleObj>
              </mc:Choice>
              <mc:Fallback>
                <p:oleObj name="Equation" r:id="rId5" imgW="812520" imgH="5079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2268984"/>
                        <a:ext cx="1611313" cy="1016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06263"/>
            <a:ext cx="23717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136" y="59248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4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9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266788" y="188640"/>
            <a:ext cx="8841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14. Екстракција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Основна једначина екстракције.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19547" y="767026"/>
            <a:ext cx="85289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Екстракт </a:t>
            </a:r>
            <a:r>
              <a:rPr lang="sr-Cyrl-RS" sz="2000" dirty="0" smtClean="0">
                <a:latin typeface="Arial" charset="0"/>
                <a:cs typeface="Arial" charset="0"/>
              </a:rPr>
              <a:t>је фаза богатија жељеном компонентом, 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рафинат </a:t>
            </a:r>
            <a:r>
              <a:rPr lang="sr-Cyrl-RS" sz="2000" dirty="0" smtClean="0">
                <a:latin typeface="Arial" charset="0"/>
                <a:cs typeface="Arial" charset="0"/>
              </a:rPr>
              <a:t>је фаза осиромашена жељеном компонентом.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Извођење основне ј-не екстракције: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575724"/>
              </p:ext>
            </p:extLst>
          </p:nvPr>
        </p:nvGraphicFramePr>
        <p:xfrm>
          <a:off x="683568" y="4005064"/>
          <a:ext cx="3240360" cy="84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9" name="Equation" r:id="rId5" imgW="1726920" imgH="444240" progId="Equation.3">
                  <p:embed/>
                </p:oleObj>
              </mc:Choice>
              <mc:Fallback>
                <p:oleObj name="Equation" r:id="rId5" imgW="17269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005064"/>
                        <a:ext cx="3240360" cy="8412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907704" y="1708358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почетак екстракције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75009" y="1700808"/>
            <a:ext cx="2917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мешање           крај екстракције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9"/>
          <a:stretch/>
        </p:blipFill>
        <p:spPr bwMode="auto">
          <a:xfrm>
            <a:off x="2554046" y="2076822"/>
            <a:ext cx="4267200" cy="17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6480212" y="2942840"/>
            <a:ext cx="756084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6516216" y="3356992"/>
            <a:ext cx="72008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 flipV="1">
            <a:off x="1979712" y="2708920"/>
            <a:ext cx="956568" cy="23392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2069999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1979712" y="3501008"/>
            <a:ext cx="956568" cy="7200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2069999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1027"/>
          <p:cNvSpPr>
            <a:spLocks noChangeArrowheads="1"/>
          </p:cNvSpPr>
          <p:nvPr/>
        </p:nvSpPr>
        <p:spPr bwMode="auto">
          <a:xfrm>
            <a:off x="147204" y="2293422"/>
            <a:ext cx="20246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екстрахујућа фаза</a:t>
            </a:r>
            <a:endParaRPr lang="en-US" sz="16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запремине </a:t>
            </a:r>
            <a:r>
              <a:rPr lang="sr-Latn-RS" sz="1600" i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V</a:t>
            </a:r>
            <a:endParaRPr lang="sr-Cyrl-RS" sz="1600" i="1" dirty="0">
              <a:latin typeface="Arial" charset="0"/>
              <a:cs typeface="Arial" charset="0"/>
            </a:endParaRPr>
          </a:p>
        </p:txBody>
      </p: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467544" y="3212976"/>
            <a:ext cx="15121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полазна фаза</a:t>
            </a:r>
            <a:endParaRPr lang="sr-Latn-RS" sz="16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запремине </a:t>
            </a:r>
            <a:r>
              <a:rPr lang="sr-Latn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V</a:t>
            </a:r>
            <a:r>
              <a:rPr lang="sr-Latn-RS" sz="1600" baseline="-25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o</a:t>
            </a:r>
            <a:endParaRPr lang="sr-Cyrl-RS" sz="1600" baseline="-25000" dirty="0">
              <a:latin typeface="Arial" charset="0"/>
              <a:cs typeface="Arial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954176"/>
              </p:ext>
            </p:extLst>
          </p:nvPr>
        </p:nvGraphicFramePr>
        <p:xfrm>
          <a:off x="7282624" y="3212976"/>
          <a:ext cx="313712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0" name="Equation" r:id="rId8" imgW="190440" imgH="215640" progId="Equation.3">
                  <p:embed/>
                </p:oleObj>
              </mc:Choice>
              <mc:Fallback>
                <p:oleObj name="Equation" r:id="rId8" imgW="190440" imgH="2156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2624" y="3212976"/>
                        <a:ext cx="313712" cy="3600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177569"/>
              </p:ext>
            </p:extLst>
          </p:nvPr>
        </p:nvGraphicFramePr>
        <p:xfrm>
          <a:off x="3071055" y="3240385"/>
          <a:ext cx="3333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1" name="Equation" r:id="rId10" imgW="203040" imgH="228600" progId="Equation.3">
                  <p:embed/>
                </p:oleObj>
              </mc:Choice>
              <mc:Fallback>
                <p:oleObj name="Equation" r:id="rId10" imgW="203040" imgH="2286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055" y="3240385"/>
                        <a:ext cx="333375" cy="381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319813"/>
              </p:ext>
            </p:extLst>
          </p:nvPr>
        </p:nvGraphicFramePr>
        <p:xfrm>
          <a:off x="7267153" y="2752340"/>
          <a:ext cx="812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2" name="Equation" r:id="rId12" imgW="495000" imgH="228600" progId="Equation.3">
                  <p:embed/>
                </p:oleObj>
              </mc:Choice>
              <mc:Fallback>
                <p:oleObj name="Equation" r:id="rId12" imgW="495000" imgH="2286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153" y="2752340"/>
                        <a:ext cx="812800" cy="381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114542"/>
              </p:ext>
            </p:extLst>
          </p:nvPr>
        </p:nvGraphicFramePr>
        <p:xfrm>
          <a:off x="5004048" y="4046984"/>
          <a:ext cx="2016224" cy="822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3" name="Equation" r:id="rId14" imgW="1193760" imgH="482400" progId="Equation.3">
                  <p:embed/>
                </p:oleObj>
              </mc:Choice>
              <mc:Fallback>
                <p:oleObj name="Equation" r:id="rId14" imgW="1193760" imgH="482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4046984"/>
                        <a:ext cx="2016224" cy="82217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4139952" y="4437112"/>
            <a:ext cx="72008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978947"/>
              </p:ext>
            </p:extLst>
          </p:nvPr>
        </p:nvGraphicFramePr>
        <p:xfrm>
          <a:off x="3552027" y="5691213"/>
          <a:ext cx="2244109" cy="906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4" name="Equation" r:id="rId16" imgW="1269720" imgH="507960" progId="Equation.3">
                  <p:embed/>
                </p:oleObj>
              </mc:Choice>
              <mc:Fallback>
                <p:oleObj name="Equation" r:id="rId16" imgW="1269720" imgH="50796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027" y="5691213"/>
                        <a:ext cx="2244109" cy="90613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1027"/>
          <p:cNvSpPr>
            <a:spLocks noChangeArrowheads="1"/>
          </p:cNvSpPr>
          <p:nvPr/>
        </p:nvSpPr>
        <p:spPr bwMode="auto">
          <a:xfrm>
            <a:off x="251520" y="4860449"/>
            <a:ext cx="85289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Односно после </a:t>
            </a:r>
            <a:r>
              <a:rPr lang="en-US" sz="2400" i="1" dirty="0" smtClean="0">
                <a:latin typeface="+mj-lt"/>
                <a:cs typeface="Arial" charset="0"/>
              </a:rPr>
              <a:t>n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екстракција, у полазној фази маса екстраховане компоненте биће (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основна једначина екстракције</a:t>
            </a:r>
            <a:r>
              <a:rPr lang="sr-Cyrl-RS" sz="2000" dirty="0" smtClean="0">
                <a:latin typeface="Arial" charset="0"/>
                <a:cs typeface="Arial" charset="0"/>
              </a:rPr>
              <a:t>):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419872" y="5629890"/>
            <a:ext cx="2520280" cy="103947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20272" y="60369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1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7745</TotalTime>
  <Words>956</Words>
  <Application>Microsoft Office PowerPoint</Application>
  <PresentationFormat>On-screen Show (4:3)</PresentationFormat>
  <Paragraphs>105</Paragraphs>
  <Slides>16</Slides>
  <Notes>0</Notes>
  <HiddenSlides>0</HiddenSlides>
  <MMClips>16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Contemporary design template [1]</vt:lpstr>
      <vt:lpstr>Equation</vt:lpstr>
      <vt:lpstr>П Р Е Д А В А Њ Е  3:   Кристализација. Екстракција (први део).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1013</cp:revision>
  <dcterms:created xsi:type="dcterms:W3CDTF">2004-09-27T11:49:18Z</dcterms:created>
  <dcterms:modified xsi:type="dcterms:W3CDTF">2021-03-17T12:01:34Z</dcterms:modified>
</cp:coreProperties>
</file>