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
  </p:notesMasterIdLst>
  <p:sldIdLst>
    <p:sldId id="310" r:id="rId2"/>
    <p:sldId id="463" r:id="rId3"/>
    <p:sldId id="509" r:id="rId4"/>
    <p:sldId id="508" r:id="rId5"/>
    <p:sldId id="510" r:id="rId6"/>
    <p:sldId id="521" r:id="rId7"/>
    <p:sldId id="522" r:id="rId8"/>
    <p:sldId id="523" r:id="rId9"/>
    <p:sldId id="524" r:id="rId10"/>
    <p:sldId id="525" r:id="rId11"/>
    <p:sldId id="526" r:id="rId12"/>
    <p:sldId id="528" r:id="rId13"/>
    <p:sldId id="527" r:id="rId14"/>
    <p:sldId id="529" r:id="rId15"/>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3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3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3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FFFFF"/>
    <a:srgbClr val="FF0000"/>
    <a:srgbClr val="FF9933"/>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3" autoAdjust="0"/>
    <p:restoredTop sz="94607" autoAdjust="0"/>
  </p:normalViewPr>
  <p:slideViewPr>
    <p:cSldViewPr>
      <p:cViewPr varScale="1">
        <p:scale>
          <a:sx n="65" d="100"/>
          <a:sy n="65" d="100"/>
        </p:scale>
        <p:origin x="134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955F902-177B-4212-A0CD-4B032E77BE38}" type="datetimeFigureOut">
              <a:rPr lang="en-US"/>
              <a:pPr>
                <a:defRPr/>
              </a:pPr>
              <a:t>14-Apr-21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FF9B562-8977-40A1-9F08-F390B7ABBABF}" type="slidenum">
              <a:rPr lang="en-US"/>
              <a:pPr>
                <a:defRPr/>
              </a:pPr>
              <a:t>‹#›</a:t>
            </a:fld>
            <a:endParaRPr lang="en-US"/>
          </a:p>
        </p:txBody>
      </p:sp>
    </p:spTree>
    <p:extLst>
      <p:ext uri="{BB962C8B-B14F-4D97-AF65-F5344CB8AC3E}">
        <p14:creationId xmlns:p14="http://schemas.microsoft.com/office/powerpoint/2010/main" val="3853237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a:defRPr/>
              </a:pPr>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a:defRPr/>
              </a:pPr>
              <a:endParaRPr lang="en-US"/>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a:defRPr/>
              </a:pPr>
              <a:endParaRPr lang="en-US"/>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a:defRPr/>
              </a:pPr>
              <a:endParaRPr lang="en-US"/>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a:defRPr/>
              </a:pPr>
              <a:endParaRPr lang="en-US"/>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a:defRPr/>
              </a:pPr>
              <a:endParaRPr lang="en-US"/>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a:defRPr/>
              </a:pPr>
              <a:endParaRPr lang="en-US"/>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a:defRPr/>
              </a:pPr>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a:defRPr/>
              </a:pPr>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a:defRPr/>
              </a:pPr>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a:defRPr/>
              </a:pPr>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a:defRPr/>
                </a:pPr>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a:defRPr/>
                </a:pPr>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a:defRPr/>
                </a:pPr>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a:defRPr/>
                </a:pPr>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a:defRPr/>
                </a:pPr>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a:defRPr/>
                </a:pPr>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a:defRPr/>
                </a:pPr>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a:defRPr/>
                </a:pPr>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a:defRPr/>
              </a:pPr>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p>
            </p:txBody>
          </p:sp>
        </p:grpSp>
      </p:grpSp>
      <p:sp>
        <p:nvSpPr>
          <p:cNvPr id="514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14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31439449-1A39-4930-9656-15BD82EB1712}" type="slidenum">
              <a:rPr lang="en-US"/>
              <a:pPr>
                <a:defRPr/>
              </a:pPr>
              <a:t>‹#›</a:t>
            </a:fld>
            <a:endParaRPr lang="en-US"/>
          </a:p>
        </p:txBody>
      </p:sp>
    </p:spTree>
    <p:extLst>
      <p:ext uri="{BB962C8B-B14F-4D97-AF65-F5344CB8AC3E}">
        <p14:creationId xmlns:p14="http://schemas.microsoft.com/office/powerpoint/2010/main" val="249902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F8746C-D625-4E6C-B461-30CAC937CF93}" type="slidenum">
              <a:rPr lang="en-US"/>
              <a:pPr>
                <a:defRPr/>
              </a:pPr>
              <a:t>‹#›</a:t>
            </a:fld>
            <a:endParaRPr lang="en-US"/>
          </a:p>
        </p:txBody>
      </p:sp>
    </p:spTree>
    <p:extLst>
      <p:ext uri="{BB962C8B-B14F-4D97-AF65-F5344CB8AC3E}">
        <p14:creationId xmlns:p14="http://schemas.microsoft.com/office/powerpoint/2010/main" val="109993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1CBB0D-FF21-4A48-B784-D6B47541581A}" type="slidenum">
              <a:rPr lang="en-US"/>
              <a:pPr>
                <a:defRPr/>
              </a:pPr>
              <a:t>‹#›</a:t>
            </a:fld>
            <a:endParaRPr lang="en-US"/>
          </a:p>
        </p:txBody>
      </p:sp>
    </p:spTree>
    <p:extLst>
      <p:ext uri="{BB962C8B-B14F-4D97-AF65-F5344CB8AC3E}">
        <p14:creationId xmlns:p14="http://schemas.microsoft.com/office/powerpoint/2010/main" val="4234553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5309A5-608F-40D1-858B-9C97AFE6BA9A}" type="slidenum">
              <a:rPr lang="en-US"/>
              <a:pPr>
                <a:defRPr/>
              </a:pPr>
              <a:t>‹#›</a:t>
            </a:fld>
            <a:endParaRPr lang="en-US"/>
          </a:p>
        </p:txBody>
      </p:sp>
    </p:spTree>
    <p:extLst>
      <p:ext uri="{BB962C8B-B14F-4D97-AF65-F5344CB8AC3E}">
        <p14:creationId xmlns:p14="http://schemas.microsoft.com/office/powerpoint/2010/main" val="94233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9E87B8B-F167-43F0-B5D8-17DB62C63550}" type="slidenum">
              <a:rPr lang="en-US"/>
              <a:pPr>
                <a:defRPr/>
              </a:pPr>
              <a:t>‹#›</a:t>
            </a:fld>
            <a:endParaRPr lang="en-US"/>
          </a:p>
        </p:txBody>
      </p:sp>
    </p:spTree>
    <p:extLst>
      <p:ext uri="{BB962C8B-B14F-4D97-AF65-F5344CB8AC3E}">
        <p14:creationId xmlns:p14="http://schemas.microsoft.com/office/powerpoint/2010/main" val="348496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C8E79B-FDF1-4B76-A58A-9DAC874DC0FA}" type="slidenum">
              <a:rPr lang="en-US"/>
              <a:pPr>
                <a:defRPr/>
              </a:pPr>
              <a:t>‹#›</a:t>
            </a:fld>
            <a:endParaRPr lang="en-US"/>
          </a:p>
        </p:txBody>
      </p:sp>
    </p:spTree>
    <p:extLst>
      <p:ext uri="{BB962C8B-B14F-4D97-AF65-F5344CB8AC3E}">
        <p14:creationId xmlns:p14="http://schemas.microsoft.com/office/powerpoint/2010/main" val="126057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5D88C8-0BC7-4C35-9816-E01C39A005EA}" type="slidenum">
              <a:rPr lang="en-US"/>
              <a:pPr>
                <a:defRPr/>
              </a:pPr>
              <a:t>‹#›</a:t>
            </a:fld>
            <a:endParaRPr lang="en-US"/>
          </a:p>
        </p:txBody>
      </p:sp>
    </p:spTree>
    <p:extLst>
      <p:ext uri="{BB962C8B-B14F-4D97-AF65-F5344CB8AC3E}">
        <p14:creationId xmlns:p14="http://schemas.microsoft.com/office/powerpoint/2010/main" val="313547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8AFE6B1-DEE4-48FB-9FD6-EB0E620B429D}" type="slidenum">
              <a:rPr lang="en-US"/>
              <a:pPr>
                <a:defRPr/>
              </a:pPr>
              <a:t>‹#›</a:t>
            </a:fld>
            <a:endParaRPr lang="en-US"/>
          </a:p>
        </p:txBody>
      </p:sp>
    </p:spTree>
    <p:extLst>
      <p:ext uri="{BB962C8B-B14F-4D97-AF65-F5344CB8AC3E}">
        <p14:creationId xmlns:p14="http://schemas.microsoft.com/office/powerpoint/2010/main" val="3588496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DA4E482-B004-4F35-A485-ABDC0D8F1037}" type="slidenum">
              <a:rPr lang="en-US"/>
              <a:pPr>
                <a:defRPr/>
              </a:pPr>
              <a:t>‹#›</a:t>
            </a:fld>
            <a:endParaRPr lang="en-US"/>
          </a:p>
        </p:txBody>
      </p:sp>
    </p:spTree>
    <p:extLst>
      <p:ext uri="{BB962C8B-B14F-4D97-AF65-F5344CB8AC3E}">
        <p14:creationId xmlns:p14="http://schemas.microsoft.com/office/powerpoint/2010/main" val="256185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651FA3D-9175-44AA-8924-AE9B3729F70A}" type="slidenum">
              <a:rPr lang="en-US"/>
              <a:pPr>
                <a:defRPr/>
              </a:pPr>
              <a:t>‹#›</a:t>
            </a:fld>
            <a:endParaRPr lang="en-US"/>
          </a:p>
        </p:txBody>
      </p:sp>
    </p:spTree>
    <p:extLst>
      <p:ext uri="{BB962C8B-B14F-4D97-AF65-F5344CB8AC3E}">
        <p14:creationId xmlns:p14="http://schemas.microsoft.com/office/powerpoint/2010/main" val="376735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AF6D858-F320-44E4-B45D-7D3452F131EF}" type="slidenum">
              <a:rPr lang="en-US"/>
              <a:pPr>
                <a:defRPr/>
              </a:pPr>
              <a:t>‹#›</a:t>
            </a:fld>
            <a:endParaRPr lang="en-US"/>
          </a:p>
        </p:txBody>
      </p:sp>
    </p:spTree>
    <p:extLst>
      <p:ext uri="{BB962C8B-B14F-4D97-AF65-F5344CB8AC3E}">
        <p14:creationId xmlns:p14="http://schemas.microsoft.com/office/powerpoint/2010/main" val="123033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6B92396-16EB-4165-89A1-7DD83254B7D1}" type="slidenum">
              <a:rPr lang="en-US"/>
              <a:pPr>
                <a:defRPr/>
              </a:pPr>
              <a:t>‹#›</a:t>
            </a:fld>
            <a:endParaRPr lang="en-US"/>
          </a:p>
        </p:txBody>
      </p:sp>
    </p:spTree>
    <p:extLst>
      <p:ext uri="{BB962C8B-B14F-4D97-AF65-F5344CB8AC3E}">
        <p14:creationId xmlns:p14="http://schemas.microsoft.com/office/powerpoint/2010/main" val="2272437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8E5106E-F2B0-48D4-91DC-8CAD5B4F58E7}" type="slidenum">
              <a:rPr lang="en-US"/>
              <a:pPr>
                <a:defRPr/>
              </a:pPr>
              <a:t>‹#›</a:t>
            </a:fld>
            <a:endParaRPr lang="en-US"/>
          </a:p>
        </p:txBody>
      </p:sp>
    </p:spTree>
    <p:extLst>
      <p:ext uri="{BB962C8B-B14F-4D97-AF65-F5344CB8AC3E}">
        <p14:creationId xmlns:p14="http://schemas.microsoft.com/office/powerpoint/2010/main" val="294328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685800" y="117475"/>
            <a:ext cx="8456613" cy="6738938"/>
            <a:chOff x="432" y="74"/>
            <a:chExt cx="5327" cy="4245"/>
          </a:xfrm>
        </p:grpSpPr>
        <p:sp>
          <p:nvSpPr>
            <p:cNvPr id="2"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defRPr/>
              </a:pPr>
              <a:endParaRPr lang="en-US"/>
            </a:p>
          </p:txBody>
        </p:sp>
        <p:grpSp>
          <p:nvGrpSpPr>
            <p:cNvPr id="17417" name="Group 4"/>
            <p:cNvGrpSpPr>
              <a:grpSpLocks/>
            </p:cNvGrpSpPr>
            <p:nvPr/>
          </p:nvGrpSpPr>
          <p:grpSpPr bwMode="auto">
            <a:xfrm>
              <a:off x="2859" y="4250"/>
              <a:ext cx="2729" cy="41"/>
              <a:chOff x="2859" y="4250"/>
              <a:chExt cx="2729" cy="41"/>
            </a:xfrm>
          </p:grpSpPr>
          <p:sp>
            <p:nvSpPr>
              <p:cNvPr id="410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defRPr/>
                </a:pPr>
                <a:endParaRPr lang="en-US"/>
              </a:p>
            </p:txBody>
          </p:sp>
          <p:sp>
            <p:nvSpPr>
              <p:cNvPr id="410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defRPr/>
                </a:pPr>
                <a:endParaRPr lang="en-US"/>
              </a:p>
            </p:txBody>
          </p:sp>
          <p:sp>
            <p:nvSpPr>
              <p:cNvPr id="410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defRPr/>
                </a:pPr>
                <a:endParaRPr lang="en-US"/>
              </a:p>
            </p:txBody>
          </p:sp>
          <p:sp>
            <p:nvSpPr>
              <p:cNvPr id="410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defRPr/>
                </a:pPr>
                <a:endParaRPr lang="en-US"/>
              </a:p>
            </p:txBody>
          </p:sp>
          <p:sp>
            <p:nvSpPr>
              <p:cNvPr id="3"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defRPr/>
                </a:pPr>
                <a:endParaRPr lang="en-US"/>
              </a:p>
            </p:txBody>
          </p:sp>
          <p:sp>
            <p:nvSpPr>
              <p:cNvPr id="410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defRPr/>
                </a:pPr>
                <a:endParaRPr lang="en-US"/>
              </a:p>
            </p:txBody>
          </p:sp>
          <p:sp>
            <p:nvSpPr>
              <p:cNvPr id="410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defRPr/>
                </a:pPr>
                <a:endParaRPr lang="en-US"/>
              </a:p>
            </p:txBody>
          </p:sp>
          <p:sp>
            <p:nvSpPr>
              <p:cNvPr id="410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defRPr/>
                </a:pPr>
                <a:endParaRPr lang="en-US"/>
              </a:p>
            </p:txBody>
          </p:sp>
        </p:grpSp>
        <p:sp>
          <p:nvSpPr>
            <p:cNvPr id="410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defRPr/>
              </a:pPr>
              <a:endParaRPr lang="en-US"/>
            </a:p>
          </p:txBody>
        </p:sp>
        <p:sp>
          <p:nvSpPr>
            <p:cNvPr id="411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defRPr/>
              </a:pPr>
              <a:endParaRPr lang="en-US"/>
            </a:p>
          </p:txBody>
        </p:sp>
        <p:sp>
          <p:nvSpPr>
            <p:cNvPr id="411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defRPr/>
              </a:pPr>
              <a:endParaRPr lang="en-US"/>
            </a:p>
          </p:txBody>
        </p:sp>
        <p:sp>
          <p:nvSpPr>
            <p:cNvPr id="411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defRPr/>
              </a:pPr>
              <a:endParaRPr lang="en-US"/>
            </a:p>
          </p:txBody>
        </p:sp>
      </p:grpSp>
      <p:sp>
        <p:nvSpPr>
          <p:cNvPr id="1741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741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1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pPr>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a:defRPr/>
            </a:pPr>
            <a:endParaRPr lang="en-US"/>
          </a:p>
        </p:txBody>
      </p:sp>
      <p:sp>
        <p:nvSpPr>
          <p:cNvPr id="411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57E7B4-F8E3-4F71-B679-A4C5B32B61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 id="2147485299" r:id="rId12"/>
    <p:sldLayoutId id="2147485300"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audio" Target="../media/media4.m4a"/><Relationship Id="rId7" Type="http://schemas.openxmlformats.org/officeDocument/2006/relationships/oleObject" Target="../embeddings/oleObject1.bin"/><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audio" Target="../media/media5.m4a"/><Relationship Id="rId4" Type="http://schemas.microsoft.com/office/2007/relationships/media" Target="../media/media5.m4a"/><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ctrTitle" idx="4294967295"/>
          </p:nvPr>
        </p:nvSpPr>
        <p:spPr>
          <a:xfrm>
            <a:off x="395536" y="2132856"/>
            <a:ext cx="8352928" cy="1143000"/>
          </a:xfrm>
        </p:spPr>
        <p:txBody>
          <a:bodyPr/>
          <a:lstStyle/>
          <a:p>
            <a:r>
              <a:rPr lang="en-US" sz="2400" dirty="0" smtClean="0">
                <a:solidFill>
                  <a:schemeClr val="bg1">
                    <a:lumMod val="60000"/>
                    <a:lumOff val="40000"/>
                  </a:schemeClr>
                </a:solidFill>
                <a:latin typeface="Arial" charset="0"/>
                <a:cs typeface="Arial" charset="0"/>
              </a:rPr>
              <a:t>П</a:t>
            </a:r>
            <a:r>
              <a:rPr lang="sr-Cyrl-RS" sz="2400" dirty="0" smtClean="0">
                <a:solidFill>
                  <a:schemeClr val="bg1">
                    <a:lumMod val="60000"/>
                    <a:lumOff val="40000"/>
                  </a:schemeClr>
                </a:solidFill>
                <a:latin typeface="Arial" charset="0"/>
                <a:cs typeface="Arial" charset="0"/>
              </a:rPr>
              <a:t> Р Е Д А В А Њ Е  5</a:t>
            </a:r>
            <a:r>
              <a:rPr lang="en-US" sz="2400" dirty="0" smtClean="0">
                <a:solidFill>
                  <a:schemeClr val="bg1">
                    <a:lumMod val="60000"/>
                    <a:lumOff val="40000"/>
                  </a:schemeClr>
                </a:solidFill>
                <a:latin typeface="Arial" charset="0"/>
                <a:cs typeface="Arial" charset="0"/>
              </a:rPr>
              <a:t>:</a:t>
            </a:r>
            <a:r>
              <a:rPr lang="en-US" sz="3600" dirty="0" smtClean="0">
                <a:solidFill>
                  <a:schemeClr val="bg1">
                    <a:lumMod val="60000"/>
                    <a:lumOff val="40000"/>
                  </a:schemeClr>
                </a:solidFill>
                <a:latin typeface="Arial" charset="0"/>
                <a:cs typeface="Arial" charset="0"/>
              </a:rPr>
              <a:t> </a:t>
            </a:r>
            <a:r>
              <a:rPr lang="sr-Cyrl-RS" dirty="0" smtClean="0">
                <a:latin typeface="Arial" charset="0"/>
                <a:cs typeface="Arial" charset="0"/>
              </a:rPr>
              <a:t/>
            </a:r>
            <a:br>
              <a:rPr lang="sr-Cyrl-RS" dirty="0" smtClean="0">
                <a:latin typeface="Arial" charset="0"/>
                <a:cs typeface="Arial" charset="0"/>
              </a:rPr>
            </a:br>
            <a:r>
              <a:rPr lang="sr-Cyrl-RS" sz="4000" dirty="0" smtClean="0">
                <a:solidFill>
                  <a:schemeClr val="tx1"/>
                </a:solidFill>
                <a:latin typeface="Arial" charset="0"/>
                <a:cs typeface="Arial" charset="0"/>
              </a:rPr>
              <a:t>Опште о хроматографији</a:t>
            </a:r>
            <a:r>
              <a:rPr lang="en-US" dirty="0" smtClean="0">
                <a:solidFill>
                  <a:schemeClr val="tx1"/>
                </a:solidFill>
                <a:latin typeface="Arial" charset="0"/>
                <a:cs typeface="Arial" charset="0"/>
              </a:rPr>
              <a:t/>
            </a:r>
            <a:br>
              <a:rPr lang="en-US" dirty="0" smtClean="0">
                <a:solidFill>
                  <a:schemeClr val="tx1"/>
                </a:solidFill>
                <a:latin typeface="Arial" charset="0"/>
                <a:cs typeface="Arial" charset="0"/>
              </a:rPr>
            </a:br>
            <a:endParaRPr lang="en-US" dirty="0" smtClean="0">
              <a:solidFill>
                <a:schemeClr val="tx1"/>
              </a:solidFill>
              <a:latin typeface="Arial" charset="0"/>
              <a:cs typeface="Arial" charset="0"/>
            </a:endParaRPr>
          </a:p>
        </p:txBody>
      </p:sp>
      <p:sp>
        <p:nvSpPr>
          <p:cNvPr id="7" name="Rectangle 5"/>
          <p:cNvSpPr>
            <a:spLocks noChangeArrowheads="1"/>
          </p:cNvSpPr>
          <p:nvPr/>
        </p:nvSpPr>
        <p:spPr bwMode="auto">
          <a:xfrm>
            <a:off x="179512" y="3933056"/>
            <a:ext cx="8784976" cy="2554545"/>
          </a:xfrm>
          <a:prstGeom prst="rect">
            <a:avLst/>
          </a:prstGeom>
          <a:noFill/>
          <a:ln w="9525">
            <a:noFill/>
            <a:miter lim="800000"/>
            <a:headEnd/>
            <a:tailEnd/>
          </a:ln>
        </p:spPr>
        <p:txBody>
          <a:bodyPr wrap="square">
            <a:spAutoFit/>
          </a:bodyPr>
          <a:lstStyle/>
          <a:p>
            <a:pPr algn="just">
              <a:defRPr/>
            </a:pPr>
            <a:r>
              <a:rPr lang="sr-Cyrl-RS" sz="2000" b="1" dirty="0">
                <a:latin typeface="Arial" pitchFamily="34" charset="0"/>
                <a:cs typeface="Arial" pitchFamily="34" charset="0"/>
              </a:rPr>
              <a:t>Овим предавањем обухваћена су следећа испитна питања:</a:t>
            </a:r>
          </a:p>
          <a:p>
            <a:pPr algn="just">
              <a:defRPr/>
            </a:pPr>
            <a:endParaRPr lang="sr-Cyrl-RS" sz="2000" b="1" dirty="0">
              <a:latin typeface="Arial" pitchFamily="34" charset="0"/>
              <a:cs typeface="Arial" pitchFamily="34" charset="0"/>
            </a:endParaRPr>
          </a:p>
          <a:p>
            <a:pPr marL="457200" indent="-457200">
              <a:buFont typeface="+mj-lt"/>
              <a:buAutoNum type="arabicPeriod" startAt="19"/>
              <a:defRPr/>
            </a:pPr>
            <a:r>
              <a:rPr lang="sr-Cyrl-RS" sz="2000" dirty="0" smtClean="0">
                <a:latin typeface="Arial" pitchFamily="34" charset="0"/>
                <a:cs typeface="Arial" pitchFamily="34" charset="0"/>
              </a:rPr>
              <a:t>Опис хроматографског поступка. Општи појмови у хроматографији.</a:t>
            </a:r>
          </a:p>
          <a:p>
            <a:pPr marL="457200" indent="-457200">
              <a:buFont typeface="+mj-lt"/>
              <a:buAutoNum type="arabicPeriod" startAt="19"/>
              <a:defRPr/>
            </a:pPr>
            <a:r>
              <a:rPr lang="sr-Cyrl-RS" sz="2000" dirty="0" smtClean="0">
                <a:latin typeface="Arial" pitchFamily="34" charset="0"/>
                <a:cs typeface="Arial" pitchFamily="34" charset="0"/>
              </a:rPr>
              <a:t>Врсте </a:t>
            </a:r>
            <a:r>
              <a:rPr lang="sr-Cyrl-RS" sz="2000" dirty="0">
                <a:latin typeface="Arial" pitchFamily="34" charset="0"/>
                <a:cs typeface="Arial" pitchFamily="34" charset="0"/>
              </a:rPr>
              <a:t>интеракција и хроматографских техника.</a:t>
            </a:r>
          </a:p>
          <a:p>
            <a:pPr marL="457200" indent="-457200">
              <a:buFont typeface="+mj-lt"/>
              <a:buAutoNum type="arabicPeriod" startAt="19"/>
              <a:defRPr/>
            </a:pPr>
            <a:r>
              <a:rPr lang="sr-Cyrl-RS" sz="2000" dirty="0" smtClean="0">
                <a:latin typeface="Arial" pitchFamily="34" charset="0"/>
                <a:cs typeface="Arial" pitchFamily="34" charset="0"/>
              </a:rPr>
              <a:t>Ширење хроматографских пикова и ван Демтерова једначина.</a:t>
            </a:r>
          </a:p>
          <a:p>
            <a:pPr marL="457200" indent="-457200">
              <a:buFont typeface="+mj-lt"/>
              <a:buAutoNum type="arabicPeriod" startAt="19"/>
              <a:defRPr/>
            </a:pPr>
            <a:r>
              <a:rPr lang="sr-Cyrl-RS" sz="2000" dirty="0" smtClean="0">
                <a:latin typeface="Arial" pitchFamily="34" charset="0"/>
                <a:cs typeface="Arial" pitchFamily="34" charset="0"/>
              </a:rPr>
              <a:t>Величине битне у хроматографији.</a:t>
            </a:r>
          </a:p>
          <a:p>
            <a:pPr marL="457200" indent="-457200">
              <a:buFont typeface="+mj-lt"/>
              <a:buAutoNum type="arabicPeriod" startAt="19"/>
              <a:defRPr/>
            </a:pPr>
            <a:endParaRPr lang="sr-Cyrl-RS" sz="2000" dirty="0">
              <a:latin typeface="Arial" pitchFamily="34" charset="0"/>
              <a:cs typeface="Arial" pitchFamily="34" charset="0"/>
            </a:endParaRPr>
          </a:p>
          <a:p>
            <a:pPr marL="457200" indent="-457200">
              <a:buFont typeface="+mj-lt"/>
              <a:buAutoNum type="arabicPeriod" startAt="19"/>
              <a:defRPr/>
            </a:pPr>
            <a:endParaRPr lang="sr-Cyrl-CS" sz="2000" dirty="0">
              <a:latin typeface="Arial" pitchFamily="34" charset="0"/>
              <a:cs typeface="Arial" pitchFamily="34" charset="0"/>
            </a:endParaRPr>
          </a:p>
        </p:txBody>
      </p:sp>
      <p:sp>
        <p:nvSpPr>
          <p:cNvPr id="31748" name="Slide Number Placeholder 4"/>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5CD6127A-2341-4DF1-837F-C713B82E5CEC}" type="slidenum">
              <a:rPr lang="en-US" sz="1400" smtClean="0"/>
              <a:pPr/>
              <a:t>1</a:t>
            </a:fld>
            <a:endParaRPr lang="en-US" sz="1400" smtClean="0"/>
          </a:p>
        </p:txBody>
      </p:sp>
      <p:sp>
        <p:nvSpPr>
          <p:cNvPr id="5" name="Rectangle 1027"/>
          <p:cNvSpPr>
            <a:spLocks noChangeArrowheads="1"/>
          </p:cNvSpPr>
          <p:nvPr/>
        </p:nvSpPr>
        <p:spPr bwMode="auto">
          <a:xfrm>
            <a:off x="0" y="116632"/>
            <a:ext cx="9144000" cy="307777"/>
          </a:xfrm>
          <a:prstGeom prst="rect">
            <a:avLst/>
          </a:prstGeom>
          <a:noFill/>
          <a:ln w="9525">
            <a:noFill/>
            <a:miter lim="800000"/>
            <a:headEnd/>
            <a:tailEnd/>
          </a:ln>
        </p:spPr>
        <p:txBody>
          <a:bodyPr wrap="square" anchor="ctr">
            <a:spAutoFit/>
          </a:bodyPr>
          <a:lstStyle/>
          <a:p>
            <a:pPr algn="ctr">
              <a:defRPr/>
            </a:pPr>
            <a:r>
              <a:rPr lang="sr-Cyrl-RS" sz="1400" dirty="0" smtClean="0">
                <a:solidFill>
                  <a:schemeClr val="tx1">
                    <a:lumMod val="50000"/>
                  </a:schemeClr>
                </a:solidFill>
                <a:latin typeface="Arial" charset="0"/>
                <a:cs typeface="Arial" charset="0"/>
              </a:rPr>
              <a:t>Предмет: Хроматографија и сепарационе методе. Наставник: Мирослав М. Ристић. Датум: </a:t>
            </a:r>
            <a:r>
              <a:rPr lang="en-US" sz="1400" dirty="0" smtClean="0">
                <a:solidFill>
                  <a:schemeClr val="tx1">
                    <a:lumMod val="50000"/>
                  </a:schemeClr>
                </a:solidFill>
                <a:latin typeface="Arial" charset="0"/>
                <a:cs typeface="Arial" charset="0"/>
              </a:rPr>
              <a:t>15</a:t>
            </a:r>
            <a:r>
              <a:rPr lang="sr-Cyrl-RS" sz="1400" dirty="0" smtClean="0">
                <a:solidFill>
                  <a:schemeClr val="tx1">
                    <a:lumMod val="50000"/>
                  </a:schemeClr>
                </a:solidFill>
                <a:latin typeface="Arial" charset="0"/>
                <a:cs typeface="Arial" charset="0"/>
              </a:rPr>
              <a:t>. април 2021.</a:t>
            </a:r>
            <a:endParaRPr lang="sr-Cyrl-RS" sz="1400" dirty="0">
              <a:solidFill>
                <a:schemeClr val="tx1">
                  <a:lumMod val="50000"/>
                </a:schemeClr>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10</a:t>
            </a:fld>
            <a:endParaRPr lang="en-US" sz="1400" smtClean="0"/>
          </a:p>
        </p:txBody>
      </p:sp>
      <p:sp>
        <p:nvSpPr>
          <p:cNvPr id="1030" name="Rectangle 1027"/>
          <p:cNvSpPr>
            <a:spLocks noChangeArrowheads="1"/>
          </p:cNvSpPr>
          <p:nvPr/>
        </p:nvSpPr>
        <p:spPr bwMode="auto">
          <a:xfrm>
            <a:off x="179512" y="260648"/>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FFFFFF"/>
                </a:solidFill>
                <a:latin typeface="Arial" charset="0"/>
                <a:cs typeface="Arial" charset="0"/>
              </a:rPr>
              <a:t>Кад се сви поменути ефекти обједине, ширина пика може да се изрази као функција брзине покретне фазе следећом једначином (</a:t>
            </a:r>
            <a:r>
              <a:rPr lang="sr-Cyrl-RS" sz="2000" dirty="0" smtClean="0">
                <a:solidFill>
                  <a:srgbClr val="99FF33"/>
                </a:solidFill>
                <a:latin typeface="Arial" charset="0"/>
                <a:cs typeface="Arial" charset="0"/>
              </a:rPr>
              <a:t>ван Демтерова једначина</a:t>
            </a:r>
            <a:r>
              <a:rPr lang="sr-Cyrl-RS" sz="2000" dirty="0" smtClean="0">
                <a:solidFill>
                  <a:srgbClr val="FFFFFF"/>
                </a:solidFill>
                <a:latin typeface="Arial" charset="0"/>
                <a:cs typeface="Arial" charset="0"/>
              </a:rPr>
              <a:t>):</a:t>
            </a:r>
            <a:endParaRPr lang="sr-Latn-RS" sz="2000" dirty="0" smtClean="0">
              <a:solidFill>
                <a:srgbClr val="FFFFFF"/>
              </a:solidFill>
              <a:latin typeface="Arial" charset="0"/>
              <a:cs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43243566"/>
              </p:ext>
            </p:extLst>
          </p:nvPr>
        </p:nvGraphicFramePr>
        <p:xfrm>
          <a:off x="3325615" y="1268760"/>
          <a:ext cx="2182490" cy="898589"/>
        </p:xfrm>
        <a:graphic>
          <a:graphicData uri="http://schemas.openxmlformats.org/presentationml/2006/ole">
            <mc:AlternateContent xmlns:mc="http://schemas.openxmlformats.org/markup-compatibility/2006">
              <mc:Choice xmlns:v="urn:schemas-microsoft-com:vml" Requires="v">
                <p:oleObj spid="_x0000_s5156" name="Equation" r:id="rId5" imgW="965160" imgH="393480" progId="Equation.3">
                  <p:embed/>
                </p:oleObj>
              </mc:Choice>
              <mc:Fallback>
                <p:oleObj name="Equation" r:id="rId5" imgW="965160" imgH="393480" progId="Equation.3">
                  <p:embed/>
                  <p:pic>
                    <p:nvPicPr>
                      <p:cNvPr id="0" name="Object 1"/>
                      <p:cNvPicPr>
                        <a:picLocks noChangeAspect="1" noChangeArrowheads="1"/>
                      </p:cNvPicPr>
                      <p:nvPr/>
                    </p:nvPicPr>
                    <p:blipFill>
                      <a:blip r:embed="rId6"/>
                      <a:srcRect/>
                      <a:stretch>
                        <a:fillRect/>
                      </a:stretch>
                    </p:blipFill>
                    <p:spPr bwMode="auto">
                      <a:xfrm>
                        <a:off x="3325615" y="1268760"/>
                        <a:ext cx="2182490" cy="898589"/>
                      </a:xfrm>
                      <a:prstGeom prst="rect">
                        <a:avLst/>
                      </a:prstGeom>
                      <a:solidFill>
                        <a:schemeClr val="tx1"/>
                      </a:solidFill>
                      <a:ln>
                        <a:noFill/>
                      </a:ln>
                      <a:effectLst/>
                    </p:spPr>
                  </p:pic>
                </p:oleObj>
              </mc:Fallback>
            </mc:AlternateContent>
          </a:graphicData>
        </a:graphic>
      </p:graphicFrame>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3068960"/>
            <a:ext cx="5572125"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6"/>
          <p:cNvCxnSpPr>
            <a:cxnSpLocks noChangeShapeType="1"/>
          </p:cNvCxnSpPr>
          <p:nvPr/>
        </p:nvCxnSpPr>
        <p:spPr bwMode="auto">
          <a:xfrm flipH="1">
            <a:off x="3203848" y="1916832"/>
            <a:ext cx="836860" cy="528873"/>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6"/>
          <p:cNvCxnSpPr>
            <a:cxnSpLocks noChangeShapeType="1"/>
          </p:cNvCxnSpPr>
          <p:nvPr/>
        </p:nvCxnSpPr>
        <p:spPr bwMode="auto">
          <a:xfrm>
            <a:off x="4608004" y="2254498"/>
            <a:ext cx="0" cy="382414"/>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6"/>
          <p:cNvCxnSpPr>
            <a:cxnSpLocks noChangeShapeType="1"/>
          </p:cNvCxnSpPr>
          <p:nvPr/>
        </p:nvCxnSpPr>
        <p:spPr bwMode="auto">
          <a:xfrm>
            <a:off x="5446563" y="1920280"/>
            <a:ext cx="637308" cy="36004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6" name="Rectangle 15"/>
          <p:cNvSpPr/>
          <p:nvPr/>
        </p:nvSpPr>
        <p:spPr>
          <a:xfrm>
            <a:off x="943881" y="2276636"/>
            <a:ext cx="2355862" cy="338138"/>
          </a:xfrm>
          <a:prstGeom prst="rect">
            <a:avLst/>
          </a:prstGeom>
        </p:spPr>
        <p:txBody>
          <a:bodyPr wrap="square">
            <a:spAutoFit/>
          </a:bodyPr>
          <a:lstStyle/>
          <a:p>
            <a:pPr eaLnBrk="1" fontAlgn="auto" hangingPunct="1">
              <a:spcBef>
                <a:spcPct val="20000"/>
              </a:spcBef>
              <a:spcAft>
                <a:spcPts val="0"/>
              </a:spcAft>
              <a:defRPr/>
            </a:pPr>
            <a:r>
              <a:rPr lang="sr-Cyrl-RS" sz="1600" i="1" kern="0" dirty="0" smtClean="0">
                <a:solidFill>
                  <a:schemeClr val="accent6">
                    <a:lumMod val="60000"/>
                    <a:lumOff val="40000"/>
                  </a:schemeClr>
                </a:solidFill>
                <a:latin typeface="Arial"/>
              </a:rPr>
              <a:t>различитост путева</a:t>
            </a:r>
            <a:endParaRPr lang="sr-Cyrl-RS" sz="1600" i="1" kern="0" dirty="0">
              <a:solidFill>
                <a:schemeClr val="accent6">
                  <a:lumMod val="60000"/>
                  <a:lumOff val="40000"/>
                </a:schemeClr>
              </a:solidFill>
              <a:latin typeface="Arial"/>
            </a:endParaRPr>
          </a:p>
        </p:txBody>
      </p:sp>
      <p:sp>
        <p:nvSpPr>
          <p:cNvPr id="19" name="Rectangle 18"/>
          <p:cNvSpPr/>
          <p:nvPr/>
        </p:nvSpPr>
        <p:spPr>
          <a:xfrm>
            <a:off x="3622278" y="2636912"/>
            <a:ext cx="2020236" cy="338138"/>
          </a:xfrm>
          <a:prstGeom prst="rect">
            <a:avLst/>
          </a:prstGeom>
        </p:spPr>
        <p:txBody>
          <a:bodyPr wrap="square">
            <a:spAutoFit/>
          </a:bodyPr>
          <a:lstStyle/>
          <a:p>
            <a:pPr eaLnBrk="1" fontAlgn="auto" hangingPunct="1">
              <a:spcBef>
                <a:spcPct val="20000"/>
              </a:spcBef>
              <a:spcAft>
                <a:spcPts val="0"/>
              </a:spcAft>
              <a:defRPr/>
            </a:pPr>
            <a:r>
              <a:rPr lang="sr-Cyrl-RS" sz="1600" i="1" kern="0" dirty="0" smtClean="0">
                <a:solidFill>
                  <a:schemeClr val="accent6">
                    <a:lumMod val="60000"/>
                    <a:lumOff val="40000"/>
                  </a:schemeClr>
                </a:solidFill>
                <a:latin typeface="Arial"/>
              </a:rPr>
              <a:t>уздужна дифузија</a:t>
            </a:r>
            <a:endParaRPr lang="sr-Cyrl-RS" sz="1600" i="1" kern="0" dirty="0">
              <a:solidFill>
                <a:schemeClr val="accent6">
                  <a:lumMod val="60000"/>
                  <a:lumOff val="40000"/>
                </a:schemeClr>
              </a:solidFill>
              <a:latin typeface="Arial"/>
            </a:endParaRPr>
          </a:p>
        </p:txBody>
      </p:sp>
      <p:sp>
        <p:nvSpPr>
          <p:cNvPr id="20" name="Rectangle 19"/>
          <p:cNvSpPr/>
          <p:nvPr/>
        </p:nvSpPr>
        <p:spPr>
          <a:xfrm>
            <a:off x="5794914" y="2280320"/>
            <a:ext cx="2020236" cy="584775"/>
          </a:xfrm>
          <a:prstGeom prst="rect">
            <a:avLst/>
          </a:prstGeom>
        </p:spPr>
        <p:txBody>
          <a:bodyPr wrap="square">
            <a:spAutoFit/>
          </a:bodyPr>
          <a:lstStyle/>
          <a:p>
            <a:pPr eaLnBrk="1" fontAlgn="auto" hangingPunct="1">
              <a:spcBef>
                <a:spcPct val="20000"/>
              </a:spcBef>
              <a:spcAft>
                <a:spcPts val="0"/>
              </a:spcAft>
              <a:defRPr/>
            </a:pPr>
            <a:r>
              <a:rPr lang="sr-Cyrl-RS" sz="1600" i="1" kern="0" dirty="0" smtClean="0">
                <a:solidFill>
                  <a:schemeClr val="accent6">
                    <a:lumMod val="60000"/>
                    <a:lumOff val="40000"/>
                  </a:schemeClr>
                </a:solidFill>
                <a:latin typeface="Arial"/>
              </a:rPr>
              <a:t>непотпуност равнотеже</a:t>
            </a:r>
            <a:endParaRPr lang="sr-Cyrl-RS" sz="1600" i="1" kern="0" dirty="0">
              <a:solidFill>
                <a:schemeClr val="accent6">
                  <a:lumMod val="60000"/>
                  <a:lumOff val="40000"/>
                </a:schemeClr>
              </a:solidFill>
              <a:latin typeface="Arial"/>
            </a:endParaRPr>
          </a:p>
        </p:txBody>
      </p:sp>
      <p:sp>
        <p:nvSpPr>
          <p:cNvPr id="21" name="Rectangle 1027"/>
          <p:cNvSpPr>
            <a:spLocks noChangeArrowheads="1"/>
          </p:cNvSpPr>
          <p:nvPr/>
        </p:nvSpPr>
        <p:spPr bwMode="auto">
          <a:xfrm>
            <a:off x="6041916" y="3068960"/>
            <a:ext cx="2924819" cy="2554545"/>
          </a:xfrm>
          <a:prstGeom prst="rect">
            <a:avLst/>
          </a:prstGeom>
          <a:noFill/>
          <a:ln w="9525">
            <a:noFill/>
            <a:miter lim="800000"/>
            <a:headEnd/>
            <a:tailEnd/>
          </a:ln>
        </p:spPr>
        <p:txBody>
          <a:bodyPr wrap="square" anchor="ctr">
            <a:spAutoFit/>
          </a:bodyPr>
          <a:lstStyle/>
          <a:p>
            <a:pPr>
              <a:defRPr/>
            </a:pPr>
            <a:r>
              <a:rPr lang="sr-Cyrl-RS" sz="2000" dirty="0" smtClean="0">
                <a:solidFill>
                  <a:srgbClr val="FFFFFF"/>
                </a:solidFill>
                <a:latin typeface="Arial" charset="0"/>
                <a:cs typeface="Arial" charset="0"/>
              </a:rPr>
              <a:t>Видимо да постоји оптимална брзина протока покретне фазе при којој су пикови најужи. Што су пикови ужи, колона има већи број теоријских подова.</a:t>
            </a:r>
            <a:endParaRPr lang="sr-Latn-RS" sz="2000" dirty="0" smtClean="0">
              <a:solidFill>
                <a:srgbClr val="FFFFFF"/>
              </a:solidFill>
              <a:latin typeface="Arial" charset="0"/>
              <a:cs typeface="Arial"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124097" y="5842724"/>
            <a:ext cx="406400" cy="406400"/>
          </a:xfrm>
          <a:prstGeom prst="rect">
            <a:avLst/>
          </a:prstGeom>
        </p:spPr>
      </p:pic>
    </p:spTree>
    <p:extLst>
      <p:ext uri="{BB962C8B-B14F-4D97-AF65-F5344CB8AC3E}">
        <p14:creationId xmlns:p14="http://schemas.microsoft.com/office/powerpoint/2010/main" val="2103949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11</a:t>
            </a:fld>
            <a:endParaRPr lang="en-US" sz="1400" smtClean="0"/>
          </a:p>
        </p:txBody>
      </p:sp>
      <p:sp>
        <p:nvSpPr>
          <p:cNvPr id="32771" name="Text Box 1026"/>
          <p:cNvSpPr txBox="1">
            <a:spLocks noChangeArrowheads="1"/>
          </p:cNvSpPr>
          <p:nvPr/>
        </p:nvSpPr>
        <p:spPr bwMode="auto">
          <a:xfrm>
            <a:off x="821223" y="169476"/>
            <a:ext cx="7005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514350" indent="-514350" algn="ctr">
              <a:buFont typeface="+mj-lt"/>
              <a:buAutoNum type="arabicPeriod" startAt="22"/>
              <a:defRPr/>
            </a:pPr>
            <a:r>
              <a:rPr lang="sr-Cyrl-RS" sz="2800" b="1" dirty="0" smtClean="0">
                <a:latin typeface="Arial" pitchFamily="34" charset="0"/>
                <a:cs typeface="Arial" pitchFamily="34" charset="0"/>
              </a:rPr>
              <a:t>Величине битне у хроматографији.</a:t>
            </a:r>
            <a:endParaRPr lang="sr-Cyrl-RS" sz="2800" b="1" dirty="0">
              <a:latin typeface="Arial" pitchFamily="34" charset="0"/>
              <a:cs typeface="Arial" pitchFamily="34" charset="0"/>
            </a:endParaRPr>
          </a:p>
        </p:txBody>
      </p:sp>
      <p:sp>
        <p:nvSpPr>
          <p:cNvPr id="1030" name="Rectangle 1027"/>
          <p:cNvSpPr>
            <a:spLocks noChangeArrowheads="1"/>
          </p:cNvSpPr>
          <p:nvPr/>
        </p:nvSpPr>
        <p:spPr bwMode="auto">
          <a:xfrm>
            <a:off x="179512" y="1226369"/>
            <a:ext cx="8856984"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Ретенциони фактор: </a:t>
            </a:r>
            <a:r>
              <a:rPr lang="sr-Cyrl-RS" sz="2000" dirty="0" smtClean="0">
                <a:latin typeface="Arial" charset="0"/>
                <a:cs typeface="Arial" charset="0"/>
              </a:rPr>
              <a:t>дефинише се за неку компоненту узорка (нпр. А) преко њеног ретенционог времена и мртвог времена колоне као:</a:t>
            </a:r>
            <a:endParaRPr lang="sr-Latn-RS" sz="2000" dirty="0" smtClean="0">
              <a:latin typeface="Arial" charset="0"/>
              <a:cs typeface="Arial" charset="0"/>
            </a:endParaRPr>
          </a:p>
        </p:txBody>
      </p:sp>
      <p:sp>
        <p:nvSpPr>
          <p:cNvPr id="10" name="Rectangle 1027"/>
          <p:cNvSpPr>
            <a:spLocks noChangeArrowheads="1"/>
          </p:cNvSpPr>
          <p:nvPr/>
        </p:nvSpPr>
        <p:spPr bwMode="auto">
          <a:xfrm>
            <a:off x="207368" y="3641615"/>
            <a:ext cx="8856984"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Сепарациони фактор: </a:t>
            </a:r>
            <a:r>
              <a:rPr lang="sr-Cyrl-RS" sz="2000" dirty="0" smtClean="0">
                <a:latin typeface="Arial" charset="0"/>
                <a:cs typeface="Arial" charset="0"/>
              </a:rPr>
              <a:t>изражава могућност да се две компоненте (А и </a:t>
            </a:r>
            <a:r>
              <a:rPr lang="sr-Latn-RS" sz="2000" dirty="0" smtClean="0">
                <a:latin typeface="Arial" charset="0"/>
                <a:cs typeface="Arial" charset="0"/>
              </a:rPr>
              <a:t>B</a:t>
            </a:r>
            <a:r>
              <a:rPr lang="sr-Cyrl-RS" sz="2000" dirty="0" smtClean="0">
                <a:latin typeface="Arial" charset="0"/>
                <a:cs typeface="Arial" charset="0"/>
              </a:rPr>
              <a:t>) раздвоје у датој колони:</a:t>
            </a:r>
            <a:endParaRPr lang="sr-Latn-RS" sz="2000" dirty="0" smtClean="0">
              <a:latin typeface="Arial" charset="0"/>
              <a:cs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025" y="1988840"/>
            <a:ext cx="2835957" cy="59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027"/>
          <p:cNvSpPr>
            <a:spLocks noChangeArrowheads="1"/>
          </p:cNvSpPr>
          <p:nvPr/>
        </p:nvSpPr>
        <p:spPr bwMode="auto">
          <a:xfrm>
            <a:off x="187524" y="2585282"/>
            <a:ext cx="8856984" cy="400110"/>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Оптимална вредност му је између 1 и 5.</a:t>
            </a:r>
            <a:endParaRPr lang="sr-Latn-RS" sz="2000" dirty="0" smtClean="0">
              <a:latin typeface="Arial" charset="0"/>
              <a:cs typeface="Arial"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4437112"/>
            <a:ext cx="4699793" cy="55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5301208"/>
            <a:ext cx="406400" cy="406400"/>
          </a:xfrm>
          <a:prstGeom prst="rect">
            <a:avLst/>
          </a:prstGeom>
        </p:spPr>
      </p:pic>
    </p:spTree>
    <p:extLst>
      <p:ext uri="{BB962C8B-B14F-4D97-AF65-F5344CB8AC3E}">
        <p14:creationId xmlns:p14="http://schemas.microsoft.com/office/powerpoint/2010/main" val="2384554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12</a:t>
            </a:fld>
            <a:endParaRPr lang="en-US"/>
          </a:p>
        </p:txBody>
      </p:sp>
      <p:sp>
        <p:nvSpPr>
          <p:cNvPr id="3" name="Rectangle 1027"/>
          <p:cNvSpPr>
            <a:spLocks noChangeArrowheads="1"/>
          </p:cNvSpPr>
          <p:nvPr/>
        </p:nvSpPr>
        <p:spPr bwMode="auto">
          <a:xfrm>
            <a:off x="207368" y="476672"/>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За колону дужине </a:t>
            </a:r>
            <a:r>
              <a:rPr lang="sr-Latn-RS" sz="2000" dirty="0" smtClean="0">
                <a:latin typeface="Arial" charset="0"/>
                <a:cs typeface="Arial" charset="0"/>
              </a:rPr>
              <a:t>L, </a:t>
            </a:r>
            <a:r>
              <a:rPr lang="sr-Cyrl-RS" sz="2000" dirty="0" smtClean="0">
                <a:latin typeface="Arial" charset="0"/>
                <a:cs typeface="Arial" charset="0"/>
              </a:rPr>
              <a:t>дефинишу се и вредности </a:t>
            </a:r>
            <a:r>
              <a:rPr lang="sr-Cyrl-RS" sz="2000" dirty="0" smtClean="0">
                <a:solidFill>
                  <a:srgbClr val="99FF33"/>
                </a:solidFill>
                <a:latin typeface="Arial" charset="0"/>
                <a:cs typeface="Arial" charset="0"/>
              </a:rPr>
              <a:t>броја теоријских подова</a:t>
            </a:r>
            <a:r>
              <a:rPr lang="sr-Cyrl-RS" sz="2000" dirty="0" smtClean="0">
                <a:latin typeface="Arial" charset="0"/>
                <a:cs typeface="Arial" charset="0"/>
              </a:rPr>
              <a:t>, </a:t>
            </a:r>
            <a:r>
              <a:rPr lang="sr-Latn-RS" sz="2000" dirty="0" smtClean="0">
                <a:latin typeface="Arial" charset="0"/>
                <a:cs typeface="Arial" charset="0"/>
              </a:rPr>
              <a:t>N, </a:t>
            </a:r>
            <a:r>
              <a:rPr lang="sr-Cyrl-RS" sz="2000" dirty="0" smtClean="0">
                <a:latin typeface="Arial" charset="0"/>
                <a:cs typeface="Arial" charset="0"/>
              </a:rPr>
              <a:t>и </a:t>
            </a:r>
            <a:r>
              <a:rPr lang="sr-Cyrl-RS" sz="2000" dirty="0" smtClean="0">
                <a:solidFill>
                  <a:srgbClr val="99FF33"/>
                </a:solidFill>
                <a:latin typeface="Arial" charset="0"/>
                <a:cs typeface="Arial" charset="0"/>
              </a:rPr>
              <a:t>висине теоријског пода</a:t>
            </a:r>
            <a:r>
              <a:rPr lang="sr-Latn-RS" sz="2000" dirty="0" smtClean="0">
                <a:latin typeface="Arial" charset="0"/>
                <a:cs typeface="Arial" charset="0"/>
              </a:rPr>
              <a:t>, H</a:t>
            </a:r>
            <a:r>
              <a:rPr lang="sr-Cyrl-RS" sz="2000" dirty="0" smtClean="0">
                <a:latin typeface="Arial" charset="0"/>
                <a:cs typeface="Arial" charset="0"/>
              </a:rPr>
              <a:t>:</a:t>
            </a:r>
            <a:endParaRPr lang="sr-Latn-RS" sz="2000" dirty="0" smtClean="0">
              <a:latin typeface="Arial" charset="0"/>
              <a:cs typeface="Arial"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217325"/>
            <a:ext cx="12858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111" y="2485854"/>
            <a:ext cx="4159746" cy="408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027"/>
          <p:cNvSpPr>
            <a:spLocks noChangeArrowheads="1"/>
          </p:cNvSpPr>
          <p:nvPr/>
        </p:nvSpPr>
        <p:spPr bwMode="auto">
          <a:xfrm>
            <a:off x="225302" y="1722150"/>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Висина теоријског пода</a:t>
            </a:r>
            <a:r>
              <a:rPr lang="sr-Latn-RS" sz="2000" dirty="0" smtClean="0">
                <a:latin typeface="Arial" charset="0"/>
                <a:cs typeface="Arial" charset="0"/>
              </a:rPr>
              <a:t> je</a:t>
            </a:r>
            <a:r>
              <a:rPr lang="sr-Cyrl-RS" sz="2000" dirty="0" smtClean="0">
                <a:latin typeface="Arial" charset="0"/>
                <a:cs typeface="Arial" charset="0"/>
              </a:rPr>
              <a:t> она дужина колоне која је еквивалентна једној обављеној екстракцији (у случају подеоне хроматографије).</a:t>
            </a:r>
            <a:endParaRPr lang="sr-Latn-RS" sz="2000" dirty="0" smtClean="0">
              <a:latin typeface="Arial" charset="0"/>
              <a:cs typeface="Arial" charset="0"/>
            </a:endParaRPr>
          </a:p>
        </p:txBody>
      </p:sp>
      <p:sp>
        <p:nvSpPr>
          <p:cNvPr id="7" name="Rectangle 1027"/>
          <p:cNvSpPr>
            <a:spLocks noChangeArrowheads="1"/>
          </p:cNvSpPr>
          <p:nvPr/>
        </p:nvSpPr>
        <p:spPr bwMode="auto">
          <a:xfrm>
            <a:off x="4669371" y="5085184"/>
            <a:ext cx="3888432" cy="1015663"/>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Хроматограм са мањим (горе) и са већим (доле) бројем теоријских подова.</a:t>
            </a:r>
            <a:endParaRPr lang="sr-Latn-RS" sz="2000" dirty="0" smtClean="0">
              <a:latin typeface="Arial" charset="0"/>
              <a:cs typeface="Arial"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1800" y="3554410"/>
            <a:ext cx="406400" cy="406400"/>
          </a:xfrm>
          <a:prstGeom prst="rect">
            <a:avLst/>
          </a:prstGeom>
        </p:spPr>
      </p:pic>
    </p:spTree>
    <p:extLst>
      <p:ext uri="{BB962C8B-B14F-4D97-AF65-F5344CB8AC3E}">
        <p14:creationId xmlns:p14="http://schemas.microsoft.com/office/powerpoint/2010/main" val="2728072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13</a:t>
            </a:fld>
            <a:endParaRPr lang="en-US"/>
          </a:p>
        </p:txBody>
      </p:sp>
      <p:sp>
        <p:nvSpPr>
          <p:cNvPr id="4" name="Rectangle 1027"/>
          <p:cNvSpPr>
            <a:spLocks noChangeArrowheads="1"/>
          </p:cNvSpPr>
          <p:nvPr/>
        </p:nvSpPr>
        <p:spPr bwMode="auto">
          <a:xfrm>
            <a:off x="179512" y="332656"/>
            <a:ext cx="8856984"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Резолуција: </a:t>
            </a:r>
            <a:r>
              <a:rPr lang="sr-Cyrl-RS" sz="2000" dirty="0" smtClean="0">
                <a:latin typeface="Arial" charset="0"/>
                <a:cs typeface="Arial" charset="0"/>
              </a:rPr>
              <a:t>мера способности колоне да раздвоји пикове од две компоненте, дефинише се као:</a:t>
            </a:r>
            <a:endParaRPr lang="sr-Latn-RS" sz="2000" dirty="0" smtClean="0">
              <a:latin typeface="Arial" charset="0"/>
              <a:cs typeface="Arial"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196752"/>
            <a:ext cx="317182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027"/>
          <p:cNvSpPr>
            <a:spLocks noChangeArrowheads="1"/>
          </p:cNvSpPr>
          <p:nvPr/>
        </p:nvSpPr>
        <p:spPr bwMode="auto">
          <a:xfrm>
            <a:off x="179512" y="1857018"/>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где су</a:t>
            </a:r>
            <a:r>
              <a:rPr lang="sr-Latn-RS" sz="2000" dirty="0" smtClean="0">
                <a:latin typeface="Arial" charset="0"/>
                <a:cs typeface="Arial" charset="0"/>
              </a:rPr>
              <a:t>:</a:t>
            </a:r>
            <a:r>
              <a:rPr lang="sr-Cyrl-RS" sz="2000" dirty="0" smtClean="0">
                <a:latin typeface="Arial" charset="0"/>
                <a:cs typeface="Arial" charset="0"/>
              </a:rPr>
              <a:t> </a:t>
            </a:r>
            <a:r>
              <a:rPr lang="sr-Latn-RS" sz="2000" dirty="0" smtClean="0">
                <a:latin typeface="Arial" charset="0"/>
                <a:cs typeface="Arial" charset="0"/>
              </a:rPr>
              <a:t>t</a:t>
            </a:r>
            <a:r>
              <a:rPr lang="sr-Latn-RS" sz="2000" baseline="-25000" dirty="0" smtClean="0">
                <a:latin typeface="Arial" charset="0"/>
                <a:cs typeface="Arial" charset="0"/>
              </a:rPr>
              <a:t>RA </a:t>
            </a:r>
            <a:r>
              <a:rPr lang="sr-Latn-RS" sz="2000" dirty="0" smtClean="0">
                <a:latin typeface="Arial" charset="0"/>
                <a:cs typeface="Arial" charset="0"/>
              </a:rPr>
              <a:t>- </a:t>
            </a:r>
            <a:r>
              <a:rPr lang="sr-Cyrl-RS" sz="2000" dirty="0" smtClean="0">
                <a:latin typeface="Arial" charset="0"/>
                <a:cs typeface="Arial" charset="0"/>
              </a:rPr>
              <a:t>ретенционо време компоненте А, </a:t>
            </a:r>
            <a:r>
              <a:rPr lang="sr-Latn-RS" sz="2000" dirty="0" smtClean="0">
                <a:latin typeface="Arial" charset="0"/>
                <a:cs typeface="Arial" charset="0"/>
              </a:rPr>
              <a:t>t</a:t>
            </a:r>
            <a:r>
              <a:rPr lang="sr-Latn-RS" sz="2000" baseline="-25000" dirty="0" smtClean="0">
                <a:latin typeface="Arial" charset="0"/>
                <a:cs typeface="Arial" charset="0"/>
              </a:rPr>
              <a:t>R</a:t>
            </a:r>
            <a:r>
              <a:rPr lang="sr-Cyrl-RS" sz="2000" baseline="-25000" dirty="0">
                <a:latin typeface="Arial" charset="0"/>
                <a:cs typeface="Arial" charset="0"/>
              </a:rPr>
              <a:t>В</a:t>
            </a:r>
            <a:r>
              <a:rPr lang="sr-Latn-RS" sz="2000" baseline="-25000" dirty="0" smtClean="0">
                <a:latin typeface="Arial" charset="0"/>
                <a:cs typeface="Arial" charset="0"/>
              </a:rPr>
              <a:t> </a:t>
            </a:r>
            <a:r>
              <a:rPr lang="sr-Latn-RS" sz="2000" dirty="0">
                <a:latin typeface="Arial" charset="0"/>
                <a:cs typeface="Arial" charset="0"/>
              </a:rPr>
              <a:t>- </a:t>
            </a:r>
            <a:r>
              <a:rPr lang="sr-Cyrl-RS" sz="2000" dirty="0">
                <a:latin typeface="Arial" charset="0"/>
                <a:cs typeface="Arial" charset="0"/>
              </a:rPr>
              <a:t>ретенционо време компоненте </a:t>
            </a:r>
            <a:r>
              <a:rPr lang="sr-Cyrl-RS" sz="2000" dirty="0" smtClean="0">
                <a:latin typeface="Arial" charset="0"/>
                <a:cs typeface="Arial" charset="0"/>
              </a:rPr>
              <a:t>В, </a:t>
            </a:r>
            <a:r>
              <a:rPr lang="sr-Latn-RS" sz="2000" dirty="0" smtClean="0">
                <a:latin typeface="Arial" charset="0"/>
                <a:cs typeface="Arial" charset="0"/>
              </a:rPr>
              <a:t>W</a:t>
            </a:r>
            <a:r>
              <a:rPr lang="sr-Latn-RS" sz="2000" baseline="-25000" dirty="0" smtClean="0">
                <a:latin typeface="Arial" charset="0"/>
                <a:cs typeface="Arial" charset="0"/>
              </a:rPr>
              <a:t>A ,</a:t>
            </a:r>
            <a:r>
              <a:rPr lang="sr-Latn-RS" sz="2000" dirty="0" smtClean="0">
                <a:latin typeface="Arial" charset="0"/>
                <a:cs typeface="Arial" charset="0"/>
              </a:rPr>
              <a:t>W</a:t>
            </a:r>
            <a:r>
              <a:rPr lang="sr-Latn-RS" sz="2000" baseline="-25000" dirty="0" smtClean="0">
                <a:latin typeface="Arial" charset="0"/>
                <a:cs typeface="Arial" charset="0"/>
              </a:rPr>
              <a:t>B </a:t>
            </a:r>
            <a:r>
              <a:rPr lang="sr-Latn-RS" sz="2000" dirty="0" smtClean="0">
                <a:latin typeface="Arial" charset="0"/>
                <a:cs typeface="Arial" charset="0"/>
              </a:rPr>
              <a:t>- </a:t>
            </a:r>
            <a:r>
              <a:rPr lang="sr-Cyrl-RS" sz="2000" dirty="0" smtClean="0">
                <a:latin typeface="Arial" charset="0"/>
                <a:cs typeface="Arial" charset="0"/>
              </a:rPr>
              <a:t>ширине пикова компоненти у њиховој основи.</a:t>
            </a:r>
            <a:endParaRPr lang="sr-Latn-RS" sz="2000" dirty="0" smtClean="0">
              <a:latin typeface="Arial" charset="0"/>
              <a:cs typeface="Arial" charset="0"/>
            </a:endParaRP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924944"/>
            <a:ext cx="6800255" cy="323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1800" y="5229200"/>
            <a:ext cx="406400" cy="406400"/>
          </a:xfrm>
          <a:prstGeom prst="rect">
            <a:avLst/>
          </a:prstGeom>
        </p:spPr>
      </p:pic>
    </p:spTree>
    <p:extLst>
      <p:ext uri="{BB962C8B-B14F-4D97-AF65-F5344CB8AC3E}">
        <p14:creationId xmlns:p14="http://schemas.microsoft.com/office/powerpoint/2010/main" val="2499041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14</a:t>
            </a:fld>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166" y="1628800"/>
            <a:ext cx="3495675"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027"/>
          <p:cNvSpPr>
            <a:spLocks noChangeArrowheads="1"/>
          </p:cNvSpPr>
          <p:nvPr/>
        </p:nvSpPr>
        <p:spPr bwMode="auto">
          <a:xfrm>
            <a:off x="154013" y="836712"/>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Положаји пикова при различитим вредностима резолуције у случају кад су пикови исте висине и ширине:</a:t>
            </a:r>
            <a:endParaRPr lang="sr-Latn-RS" sz="2000" dirty="0" smtClean="0">
              <a:latin typeface="Arial" charset="0"/>
              <a:cs typeface="Arial" charset="0"/>
            </a:endParaRPr>
          </a:p>
        </p:txBody>
      </p:sp>
    </p:spTree>
    <p:extLst>
      <p:ext uri="{BB962C8B-B14F-4D97-AF65-F5344CB8AC3E}">
        <p14:creationId xmlns:p14="http://schemas.microsoft.com/office/powerpoint/2010/main" val="2925373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2</a:t>
            </a:fld>
            <a:endParaRPr lang="en-US" sz="1400" smtClean="0"/>
          </a:p>
        </p:txBody>
      </p:sp>
      <p:sp>
        <p:nvSpPr>
          <p:cNvPr id="32771" name="Text Box 1026"/>
          <p:cNvSpPr txBox="1">
            <a:spLocks noChangeArrowheads="1"/>
          </p:cNvSpPr>
          <p:nvPr/>
        </p:nvSpPr>
        <p:spPr bwMode="auto">
          <a:xfrm>
            <a:off x="1171024" y="169476"/>
            <a:ext cx="67277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457200" indent="-457200">
              <a:buFont typeface="+mj-lt"/>
              <a:buAutoNum type="arabicPeriod" startAt="19"/>
              <a:defRPr/>
            </a:pPr>
            <a:r>
              <a:rPr lang="sr-Cyrl-RS" sz="2800" b="1" dirty="0" smtClean="0">
                <a:latin typeface="Arial" pitchFamily="34" charset="0"/>
                <a:cs typeface="Arial" pitchFamily="34" charset="0"/>
              </a:rPr>
              <a:t> Опис </a:t>
            </a:r>
            <a:r>
              <a:rPr lang="sr-Cyrl-RS" sz="2800" b="1" dirty="0">
                <a:latin typeface="Arial" pitchFamily="34" charset="0"/>
                <a:cs typeface="Arial" pitchFamily="34" charset="0"/>
              </a:rPr>
              <a:t>хроматографског </a:t>
            </a:r>
            <a:r>
              <a:rPr lang="sr-Cyrl-RS" sz="2800" b="1" dirty="0" smtClean="0">
                <a:latin typeface="Arial" pitchFamily="34" charset="0"/>
                <a:cs typeface="Arial" pitchFamily="34" charset="0"/>
              </a:rPr>
              <a:t>поступка.</a:t>
            </a:r>
          </a:p>
          <a:p>
            <a:pPr>
              <a:defRPr/>
            </a:pPr>
            <a:r>
              <a:rPr lang="sr-Cyrl-RS" sz="2800" b="1" dirty="0" smtClean="0">
                <a:latin typeface="Arial" pitchFamily="34" charset="0"/>
                <a:cs typeface="Arial" pitchFamily="34" charset="0"/>
              </a:rPr>
              <a:t>Општи </a:t>
            </a:r>
            <a:r>
              <a:rPr lang="sr-Cyrl-RS" sz="2800" b="1" dirty="0">
                <a:latin typeface="Arial" pitchFamily="34" charset="0"/>
                <a:cs typeface="Arial" pitchFamily="34" charset="0"/>
              </a:rPr>
              <a:t>појмови у хроматографији</a:t>
            </a:r>
            <a:r>
              <a:rPr lang="sr-Cyrl-RS" sz="2800" b="1" dirty="0" smtClean="0">
                <a:latin typeface="Arial" pitchFamily="34" charset="0"/>
                <a:cs typeface="Arial" pitchFamily="34" charset="0"/>
              </a:rPr>
              <a:t>.</a:t>
            </a:r>
            <a:endParaRPr lang="sr-Cyrl-RS" sz="2800" b="1" dirty="0">
              <a:latin typeface="Arial" pitchFamily="34" charset="0"/>
              <a:cs typeface="Arial" pitchFamily="34" charset="0"/>
            </a:endParaRPr>
          </a:p>
        </p:txBody>
      </p:sp>
      <p:sp>
        <p:nvSpPr>
          <p:cNvPr id="1030" name="Rectangle 1027"/>
          <p:cNvSpPr>
            <a:spLocks noChangeArrowheads="1"/>
          </p:cNvSpPr>
          <p:nvPr/>
        </p:nvSpPr>
        <p:spPr bwMode="auto">
          <a:xfrm>
            <a:off x="184307" y="1268760"/>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Хроматографија </a:t>
            </a:r>
            <a:r>
              <a:rPr lang="sr-Cyrl-RS" sz="2000" dirty="0" smtClean="0">
                <a:latin typeface="Arial" charset="0"/>
                <a:cs typeface="Arial" charset="0"/>
              </a:rPr>
              <a:t>је техника за раздвајање и анализу компоненти смеша, заснована на различитом степену интеракције различитих компоненти смеше са супстанцом са којом се оне доводе у контакт.</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358230"/>
            <a:ext cx="5150097" cy="431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027"/>
          <p:cNvSpPr>
            <a:spLocks noChangeArrowheads="1"/>
          </p:cNvSpPr>
          <p:nvPr/>
        </p:nvSpPr>
        <p:spPr bwMode="auto">
          <a:xfrm>
            <a:off x="5438197" y="4581128"/>
            <a:ext cx="3685587" cy="163121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Михаил Цвет, 1903. </a:t>
            </a:r>
            <a:r>
              <a:rPr lang="sr-Cyrl-RS" sz="2000" dirty="0" smtClean="0">
                <a:latin typeface="Arial" charset="0"/>
                <a:cs typeface="Arial" charset="0"/>
              </a:rPr>
              <a:t>хроматографија биљних пигмената испирањем узорка петрол-етром на колони од </a:t>
            </a:r>
            <a:r>
              <a:rPr lang="sr-Latn-RS" sz="2000" dirty="0" smtClean="0">
                <a:latin typeface="Arial" charset="0"/>
                <a:cs typeface="Arial" charset="0"/>
              </a:rPr>
              <a:t>CaCO</a:t>
            </a:r>
            <a:r>
              <a:rPr lang="sr-Latn-RS" sz="2000" baseline="-25000" dirty="0" smtClean="0">
                <a:latin typeface="Arial" charset="0"/>
                <a:cs typeface="Arial" charset="0"/>
              </a:rPr>
              <a:t>3</a:t>
            </a:r>
            <a:r>
              <a:rPr lang="sr-Latn-RS" sz="2000" dirty="0" smtClean="0">
                <a:latin typeface="Arial" charset="0"/>
                <a:cs typeface="Arial" charset="0"/>
              </a:rPr>
              <a:t>.</a:t>
            </a:r>
            <a:endParaRPr lang="sr-Cyrl-RS" sz="2000" dirty="0" smtClean="0">
              <a:latin typeface="Arial" charset="0"/>
              <a:cs typeface="Arial" charset="0"/>
            </a:endParaRPr>
          </a:p>
        </p:txBody>
      </p:sp>
      <p:sp>
        <p:nvSpPr>
          <p:cNvPr id="9" name="Rectangle 1027"/>
          <p:cNvSpPr>
            <a:spLocks noChangeArrowheads="1"/>
          </p:cNvSpPr>
          <p:nvPr/>
        </p:nvSpPr>
        <p:spPr bwMode="auto">
          <a:xfrm>
            <a:off x="5436096" y="2517864"/>
            <a:ext cx="3685587" cy="163121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Јача интеракција: компонента се задржава у колони и заостаје при спирању. Слабија: компонента се брзо спира.</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431059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3</a:t>
            </a:fld>
            <a:endParaRPr lang="en-US"/>
          </a:p>
        </p:txBody>
      </p:sp>
      <p:sp>
        <p:nvSpPr>
          <p:cNvPr id="5" name="Rectangle 1027"/>
          <p:cNvSpPr>
            <a:spLocks noChangeArrowheads="1"/>
          </p:cNvSpPr>
          <p:nvPr/>
        </p:nvSpPr>
        <p:spPr bwMode="auto">
          <a:xfrm>
            <a:off x="395536" y="186893"/>
            <a:ext cx="8352928" cy="3170099"/>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Узорак </a:t>
            </a:r>
            <a:r>
              <a:rPr lang="sr-Cyrl-RS" sz="2000" dirty="0" smtClean="0">
                <a:latin typeface="Arial" charset="0"/>
                <a:cs typeface="Arial" charset="0"/>
              </a:rPr>
              <a:t>- предмет анализе</a:t>
            </a:r>
          </a:p>
          <a:p>
            <a:pPr>
              <a:defRPr/>
            </a:pPr>
            <a:r>
              <a:rPr lang="sr-Cyrl-RS" sz="2000" dirty="0" smtClean="0">
                <a:solidFill>
                  <a:srgbClr val="99FF33"/>
                </a:solidFill>
                <a:latin typeface="Arial" charset="0"/>
                <a:cs typeface="Arial" charset="0"/>
              </a:rPr>
              <a:t>Хроматографска колона </a:t>
            </a:r>
            <a:r>
              <a:rPr lang="sr-Cyrl-RS" sz="2000" dirty="0" smtClean="0">
                <a:latin typeface="Arial" charset="0"/>
                <a:cs typeface="Arial" charset="0"/>
              </a:rPr>
              <a:t>- простор у коме се дешава раздвајање</a:t>
            </a:r>
          </a:p>
          <a:p>
            <a:pPr>
              <a:defRPr/>
            </a:pPr>
            <a:r>
              <a:rPr lang="sr-Cyrl-RS" sz="2000" dirty="0" smtClean="0">
                <a:solidFill>
                  <a:srgbClr val="99FF33"/>
                </a:solidFill>
                <a:latin typeface="Arial" charset="0"/>
                <a:cs typeface="Arial" charset="0"/>
              </a:rPr>
              <a:t>Елуент </a:t>
            </a:r>
            <a:r>
              <a:rPr lang="sr-Cyrl-RS" sz="2000" dirty="0" smtClean="0">
                <a:latin typeface="Arial" charset="0"/>
                <a:cs typeface="Arial" charset="0"/>
              </a:rPr>
              <a:t>- течност или гас којим се спира узорак са колоне</a:t>
            </a:r>
          </a:p>
          <a:p>
            <a:pPr>
              <a:defRPr/>
            </a:pPr>
            <a:r>
              <a:rPr lang="sr-Cyrl-RS" sz="2000" dirty="0" smtClean="0">
                <a:solidFill>
                  <a:srgbClr val="99FF33"/>
                </a:solidFill>
                <a:latin typeface="Arial" charset="0"/>
                <a:cs typeface="Arial" charset="0"/>
              </a:rPr>
              <a:t>Елуирање</a:t>
            </a:r>
            <a:r>
              <a:rPr lang="sr-Cyrl-RS" sz="2000" dirty="0" smtClean="0">
                <a:latin typeface="Arial" charset="0"/>
                <a:cs typeface="Arial" charset="0"/>
              </a:rPr>
              <a:t> - поступак додавања елуента (спирање узорка)</a:t>
            </a:r>
          </a:p>
          <a:p>
            <a:pPr>
              <a:defRPr/>
            </a:pPr>
            <a:r>
              <a:rPr lang="sr-Cyrl-RS" sz="2000" dirty="0" smtClean="0">
                <a:solidFill>
                  <a:srgbClr val="99FF33"/>
                </a:solidFill>
                <a:latin typeface="Arial" charset="0"/>
                <a:cs typeface="Arial" charset="0"/>
              </a:rPr>
              <a:t>Ефлуент </a:t>
            </a:r>
            <a:r>
              <a:rPr lang="sr-Cyrl-RS" sz="2000" dirty="0" smtClean="0">
                <a:latin typeface="Arial" charset="0"/>
                <a:cs typeface="Arial" charset="0"/>
              </a:rPr>
              <a:t>- смеша која напушта колону</a:t>
            </a:r>
          </a:p>
          <a:p>
            <a:pPr>
              <a:defRPr/>
            </a:pPr>
            <a:endParaRPr lang="sr-Cyrl-RS" sz="2000" dirty="0">
              <a:latin typeface="Arial" charset="0"/>
              <a:cs typeface="Arial" charset="0"/>
            </a:endParaRPr>
          </a:p>
          <a:p>
            <a:pPr>
              <a:defRPr/>
            </a:pPr>
            <a:r>
              <a:rPr lang="sr-Cyrl-RS" sz="2000" dirty="0" smtClean="0">
                <a:solidFill>
                  <a:srgbClr val="99FF33"/>
                </a:solidFill>
                <a:latin typeface="Arial" charset="0"/>
                <a:cs typeface="Arial" charset="0"/>
              </a:rPr>
              <a:t>Покретна</a:t>
            </a:r>
            <a:r>
              <a:rPr lang="sr-Cyrl-RS" sz="2000" dirty="0" smtClean="0">
                <a:latin typeface="Arial" charset="0"/>
                <a:cs typeface="Arial" charset="0"/>
              </a:rPr>
              <a:t> (или </a:t>
            </a:r>
            <a:r>
              <a:rPr lang="sr-Cyrl-RS" sz="2000" dirty="0" smtClean="0">
                <a:solidFill>
                  <a:srgbClr val="99FF33"/>
                </a:solidFill>
                <a:latin typeface="Arial" charset="0"/>
                <a:cs typeface="Arial" charset="0"/>
              </a:rPr>
              <a:t>мобилна</a:t>
            </a:r>
            <a:r>
              <a:rPr lang="sr-Cyrl-RS" sz="2000" dirty="0" smtClean="0">
                <a:latin typeface="Arial" charset="0"/>
                <a:cs typeface="Arial" charset="0"/>
              </a:rPr>
              <a:t>) фаза: елуент + узорак</a:t>
            </a:r>
          </a:p>
          <a:p>
            <a:pPr>
              <a:defRPr/>
            </a:pPr>
            <a:r>
              <a:rPr lang="sr-Cyrl-RS" sz="2000" dirty="0" smtClean="0">
                <a:solidFill>
                  <a:srgbClr val="99FF33"/>
                </a:solidFill>
                <a:latin typeface="Arial" charset="0"/>
                <a:cs typeface="Arial" charset="0"/>
              </a:rPr>
              <a:t>Непокретна</a:t>
            </a:r>
            <a:r>
              <a:rPr lang="sr-Cyrl-RS" sz="2000" dirty="0" smtClean="0">
                <a:latin typeface="Arial" charset="0"/>
                <a:cs typeface="Arial" charset="0"/>
              </a:rPr>
              <a:t> (или </a:t>
            </a:r>
            <a:r>
              <a:rPr lang="sr-Cyrl-RS" sz="2000" dirty="0" smtClean="0">
                <a:solidFill>
                  <a:srgbClr val="99FF33"/>
                </a:solidFill>
                <a:latin typeface="Arial" charset="0"/>
                <a:cs typeface="Arial" charset="0"/>
              </a:rPr>
              <a:t>стационарна</a:t>
            </a:r>
            <a:r>
              <a:rPr lang="sr-Cyrl-RS" sz="2000" dirty="0" smtClean="0">
                <a:latin typeface="Arial" charset="0"/>
                <a:cs typeface="Arial" charset="0"/>
              </a:rPr>
              <a:t>) фаза: она фаза којом се испуњава колона (такве колоне зовемо </a:t>
            </a:r>
            <a:r>
              <a:rPr lang="sr-Cyrl-RS" sz="2000" dirty="0" smtClean="0">
                <a:solidFill>
                  <a:srgbClr val="99FF33"/>
                </a:solidFill>
                <a:latin typeface="Arial" charset="0"/>
                <a:cs typeface="Arial" charset="0"/>
              </a:rPr>
              <a:t>пуњене</a:t>
            </a:r>
            <a:r>
              <a:rPr lang="sr-Cyrl-RS" sz="2000" dirty="0" smtClean="0">
                <a:latin typeface="Arial" charset="0"/>
                <a:cs typeface="Arial" charset="0"/>
              </a:rPr>
              <a:t>) или која се налази на зидовима колоне (</a:t>
            </a:r>
            <a:r>
              <a:rPr lang="sr-Cyrl-RS" sz="2000" dirty="0" smtClean="0">
                <a:solidFill>
                  <a:srgbClr val="99FF33"/>
                </a:solidFill>
                <a:latin typeface="Arial" charset="0"/>
                <a:cs typeface="Arial" charset="0"/>
              </a:rPr>
              <a:t>капиларне</a:t>
            </a:r>
            <a:r>
              <a:rPr lang="sr-Cyrl-RS" sz="2000" dirty="0" smtClean="0">
                <a:latin typeface="Arial" charset="0"/>
                <a:cs typeface="Arial" charset="0"/>
              </a:rPr>
              <a:t> колоне)</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3501008"/>
            <a:ext cx="452437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48035" y="5515694"/>
            <a:ext cx="4047930" cy="307777"/>
          </a:xfrm>
          <a:prstGeom prst="rect">
            <a:avLst/>
          </a:prstGeom>
        </p:spPr>
        <p:txBody>
          <a:bodyPr wrap="square">
            <a:spAutoFit/>
          </a:bodyPr>
          <a:lstStyle/>
          <a:p>
            <a:pPr algn="ctr">
              <a:defRPr/>
            </a:pPr>
            <a:r>
              <a:rPr lang="sr-Cyrl-RS" sz="1400" i="1" dirty="0" smtClean="0">
                <a:solidFill>
                  <a:schemeClr val="accent6">
                    <a:lumMod val="60000"/>
                    <a:lumOff val="40000"/>
                  </a:schemeClr>
                </a:solidFill>
                <a:latin typeface="Arial" charset="0"/>
                <a:cs typeface="Arial" charset="0"/>
              </a:rPr>
              <a:t>Пуњене (лево) и капиларне (десно) колоне</a:t>
            </a:r>
            <a:endParaRPr lang="en-US" sz="1400" baseline="-25000" dirty="0">
              <a:solidFill>
                <a:schemeClr val="accent6">
                  <a:lumMod val="60000"/>
                  <a:lumOff val="40000"/>
                </a:schemeClr>
              </a:solidFill>
              <a:latin typeface="Arial" charset="0"/>
              <a:cs typeface="Arial" charset="0"/>
            </a:endParaRPr>
          </a:p>
        </p:txBody>
      </p:sp>
      <p:sp>
        <p:nvSpPr>
          <p:cNvPr id="9" name="Rectangle 1027"/>
          <p:cNvSpPr>
            <a:spLocks noChangeArrowheads="1"/>
          </p:cNvSpPr>
          <p:nvPr/>
        </p:nvSpPr>
        <p:spPr bwMode="auto">
          <a:xfrm>
            <a:off x="323528" y="5949280"/>
            <a:ext cx="8352928"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Носач</a:t>
            </a:r>
            <a:r>
              <a:rPr lang="sr-Cyrl-RS" sz="2000" dirty="0" smtClean="0">
                <a:solidFill>
                  <a:srgbClr val="FFFFFF"/>
                </a:solidFill>
                <a:latin typeface="Arial" charset="0"/>
                <a:cs typeface="Arial" charset="0"/>
              </a:rPr>
              <a:t> је чврста фаза на коју се наноси течност која има улогу непокретне фазе.</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4941168"/>
            <a:ext cx="406400" cy="406400"/>
          </a:xfrm>
          <a:prstGeom prst="rect">
            <a:avLst/>
          </a:prstGeom>
        </p:spPr>
      </p:pic>
    </p:spTree>
    <p:extLst>
      <p:ext uri="{BB962C8B-B14F-4D97-AF65-F5344CB8AC3E}">
        <p14:creationId xmlns:p14="http://schemas.microsoft.com/office/powerpoint/2010/main" val="915687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4</a:t>
            </a:fld>
            <a:endParaRPr lang="en-US"/>
          </a:p>
        </p:txBody>
      </p:sp>
      <p:sp>
        <p:nvSpPr>
          <p:cNvPr id="3" name="Rectangle 1027"/>
          <p:cNvSpPr>
            <a:spLocks noChangeArrowheads="1"/>
          </p:cNvSpPr>
          <p:nvPr/>
        </p:nvSpPr>
        <p:spPr bwMode="auto">
          <a:xfrm>
            <a:off x="71500" y="114885"/>
            <a:ext cx="8856984" cy="3170099"/>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Ретенционо време </a:t>
            </a:r>
            <a:r>
              <a:rPr lang="sr-Cyrl-RS" sz="2000" dirty="0" smtClean="0">
                <a:latin typeface="Arial" charset="0"/>
                <a:cs typeface="Arial" charset="0"/>
              </a:rPr>
              <a:t>неке компоненте смеше је време које је њој потребно да прође кроз колону при одређеним условима (брзина елуирања, </a:t>
            </a:r>
            <a:r>
              <a:rPr lang="sr-Latn-RS" sz="2000" i="1" dirty="0" smtClean="0">
                <a:latin typeface="Arial" charset="0"/>
                <a:cs typeface="Arial" charset="0"/>
              </a:rPr>
              <a:t>P</a:t>
            </a:r>
            <a:r>
              <a:rPr lang="sr-Latn-RS" sz="2000" dirty="0" smtClean="0">
                <a:latin typeface="Arial" charset="0"/>
                <a:cs typeface="Arial" charset="0"/>
              </a:rPr>
              <a:t> </a:t>
            </a:r>
            <a:r>
              <a:rPr lang="sr-Cyrl-RS" sz="2000" dirty="0" smtClean="0">
                <a:latin typeface="Arial" charset="0"/>
                <a:cs typeface="Arial" charset="0"/>
              </a:rPr>
              <a:t>и </a:t>
            </a:r>
            <a:r>
              <a:rPr lang="sr-Latn-RS" sz="2000" i="1" dirty="0" smtClean="0">
                <a:latin typeface="Arial" charset="0"/>
                <a:cs typeface="Arial" charset="0"/>
              </a:rPr>
              <a:t>T</a:t>
            </a:r>
            <a:r>
              <a:rPr lang="sr-Cyrl-RS" sz="2000" dirty="0">
                <a:latin typeface="Arial" charset="0"/>
                <a:cs typeface="Arial" charset="0"/>
              </a:rPr>
              <a:t>)</a:t>
            </a:r>
            <a:r>
              <a:rPr lang="sr-Latn-RS" sz="2000" dirty="0" smtClean="0">
                <a:latin typeface="Arial" charset="0"/>
                <a:cs typeface="Arial" charset="0"/>
              </a:rPr>
              <a:t>.</a:t>
            </a:r>
            <a:r>
              <a:rPr lang="sr-Cyrl-RS" sz="2000" dirty="0" smtClean="0">
                <a:latin typeface="Arial" charset="0"/>
                <a:cs typeface="Arial" charset="0"/>
              </a:rPr>
              <a:t> Оно представља основ за идентификацију компоненте у хроматографији.</a:t>
            </a:r>
          </a:p>
          <a:p>
            <a:pPr>
              <a:defRPr/>
            </a:pPr>
            <a:endParaRPr lang="sr-Cyrl-RS" sz="2000" dirty="0">
              <a:latin typeface="Arial" charset="0"/>
              <a:cs typeface="Arial" charset="0"/>
            </a:endParaRPr>
          </a:p>
          <a:p>
            <a:pPr>
              <a:defRPr/>
            </a:pPr>
            <a:r>
              <a:rPr lang="sr-Cyrl-RS" sz="2000" dirty="0" smtClean="0">
                <a:solidFill>
                  <a:srgbClr val="99FF33"/>
                </a:solidFill>
                <a:latin typeface="Arial" charset="0"/>
                <a:cs typeface="Arial" charset="0"/>
              </a:rPr>
              <a:t>Мртво време </a:t>
            </a:r>
            <a:r>
              <a:rPr lang="sr-Cyrl-RS" sz="2000" dirty="0" smtClean="0">
                <a:latin typeface="Arial" charset="0"/>
                <a:cs typeface="Arial" charset="0"/>
              </a:rPr>
              <a:t>- време проласка за компоненту која не интерагује са непокретном фазом.</a:t>
            </a:r>
          </a:p>
          <a:p>
            <a:pPr>
              <a:defRPr/>
            </a:pPr>
            <a:endParaRPr lang="sr-Cyrl-RS" sz="2000" dirty="0">
              <a:latin typeface="Arial" charset="0"/>
              <a:cs typeface="Arial" charset="0"/>
            </a:endParaRPr>
          </a:p>
          <a:p>
            <a:pPr>
              <a:defRPr/>
            </a:pPr>
            <a:r>
              <a:rPr lang="sr-Cyrl-RS" sz="2000" dirty="0" smtClean="0">
                <a:solidFill>
                  <a:srgbClr val="99FF33"/>
                </a:solidFill>
                <a:latin typeface="Arial" charset="0"/>
                <a:cs typeface="Arial" charset="0"/>
              </a:rPr>
              <a:t>Хроматограм</a:t>
            </a:r>
            <a:r>
              <a:rPr lang="sr-Cyrl-RS" sz="2000" dirty="0" smtClean="0">
                <a:latin typeface="Arial" charset="0"/>
                <a:cs typeface="Arial" charset="0"/>
              </a:rPr>
              <a:t> - функција сигнала са детектора од ретенционог времена.</a:t>
            </a:r>
          </a:p>
          <a:p>
            <a:pPr>
              <a:defRPr/>
            </a:pPr>
            <a:r>
              <a:rPr lang="sr-Cyrl-RS" sz="2000" dirty="0" smtClean="0">
                <a:solidFill>
                  <a:srgbClr val="99FF33"/>
                </a:solidFill>
                <a:latin typeface="Arial" charset="0"/>
                <a:cs typeface="Arial" charset="0"/>
              </a:rPr>
              <a:t>Хроматограф</a:t>
            </a:r>
            <a:r>
              <a:rPr lang="sr-Cyrl-RS" sz="2000" dirty="0" smtClean="0">
                <a:latin typeface="Arial" charset="0"/>
                <a:cs typeface="Arial" charset="0"/>
              </a:rPr>
              <a:t> - уређај за хроматографију.</a:t>
            </a:r>
          </a:p>
        </p:txBody>
      </p:sp>
      <p:sp>
        <p:nvSpPr>
          <p:cNvPr id="6" name="Rectangle 1027"/>
          <p:cNvSpPr>
            <a:spLocks noChangeArrowheads="1"/>
          </p:cNvSpPr>
          <p:nvPr/>
        </p:nvSpPr>
        <p:spPr bwMode="auto">
          <a:xfrm>
            <a:off x="251520" y="6053226"/>
            <a:ext cx="8352928" cy="400110"/>
          </a:xfrm>
          <a:prstGeom prst="rect">
            <a:avLst/>
          </a:prstGeom>
          <a:noFill/>
          <a:ln w="9525">
            <a:noFill/>
            <a:miter lim="800000"/>
            <a:headEnd/>
            <a:tailEnd/>
          </a:ln>
        </p:spPr>
        <p:txBody>
          <a:bodyPr wrap="square" anchor="ctr">
            <a:spAutoFit/>
          </a:bodyPr>
          <a:lstStyle/>
          <a:p>
            <a:pPr>
              <a:defRPr/>
            </a:pPr>
            <a:r>
              <a:rPr lang="sr-Cyrl-RS" sz="2000" dirty="0" smtClean="0">
                <a:solidFill>
                  <a:srgbClr val="FFFFFF"/>
                </a:solidFill>
                <a:latin typeface="Arial" charset="0"/>
                <a:cs typeface="Arial" charset="0"/>
              </a:rPr>
              <a:t>Подела према сврси: </a:t>
            </a:r>
            <a:r>
              <a:rPr lang="sr-Cyrl-RS" sz="2000" dirty="0" smtClean="0">
                <a:solidFill>
                  <a:srgbClr val="99FF33"/>
                </a:solidFill>
                <a:latin typeface="Arial" charset="0"/>
                <a:cs typeface="Arial" charset="0"/>
              </a:rPr>
              <a:t>препаративна</a:t>
            </a:r>
            <a:r>
              <a:rPr lang="sr-Cyrl-RS" sz="2000" dirty="0" smtClean="0">
                <a:solidFill>
                  <a:srgbClr val="FFFFFF"/>
                </a:solidFill>
                <a:latin typeface="Arial" charset="0"/>
                <a:cs typeface="Arial" charset="0"/>
              </a:rPr>
              <a:t> и </a:t>
            </a:r>
            <a:r>
              <a:rPr lang="sr-Cyrl-RS" sz="2000" dirty="0" smtClean="0">
                <a:solidFill>
                  <a:srgbClr val="99FF33"/>
                </a:solidFill>
                <a:latin typeface="Arial" charset="0"/>
                <a:cs typeface="Arial" charset="0"/>
              </a:rPr>
              <a:t>аналитичка</a:t>
            </a:r>
            <a:r>
              <a:rPr lang="sr-Cyrl-RS" sz="2000" dirty="0" smtClean="0">
                <a:solidFill>
                  <a:srgbClr val="FFFFFF"/>
                </a:solidFill>
                <a:latin typeface="Arial" charset="0"/>
                <a:cs typeface="Arial" charset="0"/>
              </a:rPr>
              <a:t> хроматографија.</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231" y="3430488"/>
            <a:ext cx="60102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5000" y="4725888"/>
            <a:ext cx="406400" cy="406400"/>
          </a:xfrm>
          <a:prstGeom prst="rect">
            <a:avLst/>
          </a:prstGeom>
        </p:spPr>
      </p:pic>
    </p:spTree>
    <p:extLst>
      <p:ext uri="{BB962C8B-B14F-4D97-AF65-F5344CB8AC3E}">
        <p14:creationId xmlns:p14="http://schemas.microsoft.com/office/powerpoint/2010/main" val="3076290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9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5</a:t>
            </a:fld>
            <a:endParaRPr lang="en-US" sz="1400" smtClean="0"/>
          </a:p>
        </p:txBody>
      </p:sp>
      <p:sp>
        <p:nvSpPr>
          <p:cNvPr id="32771" name="Text Box 1026"/>
          <p:cNvSpPr txBox="1">
            <a:spLocks noChangeArrowheads="1"/>
          </p:cNvSpPr>
          <p:nvPr/>
        </p:nvSpPr>
        <p:spPr bwMode="auto">
          <a:xfrm>
            <a:off x="0" y="169476"/>
            <a:ext cx="9197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514350" indent="-514350">
              <a:buFont typeface="+mj-lt"/>
              <a:buAutoNum type="arabicPeriod" startAt="20"/>
              <a:defRPr/>
            </a:pPr>
            <a:r>
              <a:rPr lang="sr-Cyrl-RS" sz="2800" b="1" dirty="0" smtClean="0">
                <a:latin typeface="Arial" pitchFamily="34" charset="0"/>
                <a:cs typeface="Arial" pitchFamily="34" charset="0"/>
              </a:rPr>
              <a:t>Врсте интеракција и хроматографских техника.</a:t>
            </a:r>
            <a:endParaRPr lang="sr-Cyrl-RS" sz="2800" b="1" dirty="0">
              <a:latin typeface="Arial" pitchFamily="34" charset="0"/>
              <a:cs typeface="Arial" pitchFamily="34" charset="0"/>
            </a:endParaRPr>
          </a:p>
        </p:txBody>
      </p:sp>
      <p:sp>
        <p:nvSpPr>
          <p:cNvPr id="1030" name="Rectangle 1027"/>
          <p:cNvSpPr>
            <a:spLocks noChangeArrowheads="1"/>
          </p:cNvSpPr>
          <p:nvPr/>
        </p:nvSpPr>
        <p:spPr bwMode="auto">
          <a:xfrm>
            <a:off x="184307" y="970856"/>
            <a:ext cx="8856984" cy="1323439"/>
          </a:xfrm>
          <a:prstGeom prst="rect">
            <a:avLst/>
          </a:prstGeom>
          <a:noFill/>
          <a:ln w="9525">
            <a:noFill/>
            <a:miter lim="800000"/>
            <a:headEnd/>
            <a:tailEnd/>
          </a:ln>
        </p:spPr>
        <p:txBody>
          <a:bodyPr wrap="square" anchor="ctr">
            <a:spAutoFit/>
          </a:bodyPr>
          <a:lstStyle/>
          <a:p>
            <a:pPr>
              <a:defRPr/>
            </a:pPr>
            <a:r>
              <a:rPr lang="en-US" sz="2000" dirty="0" smtClean="0">
                <a:solidFill>
                  <a:srgbClr val="99FF33"/>
                </a:solidFill>
                <a:latin typeface="Arial" charset="0"/>
                <a:cs typeface="Arial" charset="0"/>
              </a:rPr>
              <a:t>1</a:t>
            </a:r>
            <a:r>
              <a:rPr lang="sr-Cyrl-RS" sz="2000" dirty="0" smtClean="0">
                <a:solidFill>
                  <a:srgbClr val="99FF33"/>
                </a:solidFill>
                <a:latin typeface="Arial" charset="0"/>
                <a:cs typeface="Arial" charset="0"/>
              </a:rPr>
              <a:t>.</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Растварање: </a:t>
            </a:r>
            <a:r>
              <a:rPr lang="sr-Cyrl-RS" sz="2000" dirty="0" smtClean="0">
                <a:latin typeface="Arial" charset="0"/>
                <a:cs typeface="Arial" charset="0"/>
              </a:rPr>
              <a:t>ако је непокретна фаза течна, онда молекули узорка из покретне фазе могу да се растварају у непокретној фази. Степен раздвајања одређен је коефицијентом расподеле неке компоненте између непокретне и покретне фазе. </a:t>
            </a:r>
            <a:endParaRPr lang="sr-Latn-RS" sz="2000" dirty="0" smtClean="0">
              <a:latin typeface="Arial" charset="0"/>
              <a:cs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63807857"/>
              </p:ext>
            </p:extLst>
          </p:nvPr>
        </p:nvGraphicFramePr>
        <p:xfrm>
          <a:off x="3275856" y="2420888"/>
          <a:ext cx="2565400" cy="614362"/>
        </p:xfrm>
        <a:graphic>
          <a:graphicData uri="http://schemas.openxmlformats.org/presentationml/2006/ole">
            <mc:AlternateContent xmlns:mc="http://schemas.openxmlformats.org/markup-compatibility/2006">
              <mc:Choice xmlns:v="urn:schemas-microsoft-com:vml" Requires="v">
                <p:oleObj spid="_x0000_s1085" name="Equation" r:id="rId7" imgW="1015920" imgH="241200" progId="Equation.3">
                  <p:embed/>
                </p:oleObj>
              </mc:Choice>
              <mc:Fallback>
                <p:oleObj name="Equation" r:id="rId7" imgW="1015920" imgH="241200" progId="Equation.3">
                  <p:embed/>
                  <p:pic>
                    <p:nvPicPr>
                      <p:cNvPr id="0" name="Object 4"/>
                      <p:cNvPicPr>
                        <a:picLocks noChangeAspect="1" noChangeArrowheads="1"/>
                      </p:cNvPicPr>
                      <p:nvPr/>
                    </p:nvPicPr>
                    <p:blipFill>
                      <a:blip r:embed="rId8"/>
                      <a:srcRect/>
                      <a:stretch>
                        <a:fillRect/>
                      </a:stretch>
                    </p:blipFill>
                    <p:spPr bwMode="auto">
                      <a:xfrm>
                        <a:off x="3275856" y="2420888"/>
                        <a:ext cx="2565400" cy="614362"/>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1027"/>
          <p:cNvSpPr>
            <a:spLocks noChangeArrowheads="1"/>
          </p:cNvSpPr>
          <p:nvPr/>
        </p:nvSpPr>
        <p:spPr bwMode="auto">
          <a:xfrm>
            <a:off x="287016" y="3140968"/>
            <a:ext cx="8856984" cy="1015663"/>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Ова хроматографија зове се </a:t>
            </a:r>
            <a:r>
              <a:rPr lang="sr-Cyrl-RS" sz="2000" dirty="0" smtClean="0">
                <a:solidFill>
                  <a:srgbClr val="99FF33"/>
                </a:solidFill>
                <a:latin typeface="Arial" charset="0"/>
                <a:cs typeface="Arial" charset="0"/>
              </a:rPr>
              <a:t>подеона хроматографија</a:t>
            </a:r>
            <a:r>
              <a:rPr lang="sr-Cyrl-RS" sz="2000" dirty="0" smtClean="0">
                <a:latin typeface="Arial" charset="0"/>
                <a:cs typeface="Arial" charset="0"/>
              </a:rPr>
              <a:t>. Што је К веће, компонента има већи афинитет ка непокретној фази и дуже ретенционо време. </a:t>
            </a:r>
          </a:p>
        </p:txBody>
      </p:sp>
      <p:sp>
        <p:nvSpPr>
          <p:cNvPr id="10" name="Rectangle 1027"/>
          <p:cNvSpPr>
            <a:spLocks noChangeArrowheads="1"/>
          </p:cNvSpPr>
          <p:nvPr/>
        </p:nvSpPr>
        <p:spPr bwMode="auto">
          <a:xfrm>
            <a:off x="179512" y="4645585"/>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2.</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Адсорпција: </a:t>
            </a:r>
            <a:r>
              <a:rPr lang="sr-Cyrl-RS" sz="2000" dirty="0" smtClean="0">
                <a:latin typeface="Arial" charset="0"/>
                <a:cs typeface="Arial" charset="0"/>
              </a:rPr>
              <a:t>ако је непокретна фаза чврста, онда молекули узорка из покретне фазе могу да се адсорбују на непокретну фазу. Ова хроматографска техника је </a:t>
            </a:r>
            <a:r>
              <a:rPr lang="sr-Cyrl-RS" sz="2000" dirty="0" smtClean="0">
                <a:solidFill>
                  <a:srgbClr val="99FF33"/>
                </a:solidFill>
                <a:latin typeface="Arial" charset="0"/>
                <a:cs typeface="Arial" charset="0"/>
              </a:rPr>
              <a:t>адсорпциона хроматографија</a:t>
            </a:r>
            <a:r>
              <a:rPr lang="sr-Cyrl-RS" sz="2000" dirty="0" smtClean="0">
                <a:latin typeface="Arial" charset="0"/>
                <a:cs typeface="Arial" charset="0"/>
              </a:rPr>
              <a:t>. </a:t>
            </a:r>
            <a:endParaRPr lang="sr-Latn-RS" sz="2000" dirty="0" smtClean="0">
              <a:latin typeface="Arial" charset="0"/>
              <a:cs typeface="Arial"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884368" y="4059149"/>
            <a:ext cx="406400" cy="406400"/>
          </a:xfrm>
          <a:prstGeom prst="rect">
            <a:avLst/>
          </a:prstGeom>
        </p:spPr>
      </p:pic>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7890589" y="5638084"/>
            <a:ext cx="406400" cy="406400"/>
          </a:xfrm>
          <a:prstGeom prst="rect">
            <a:avLst/>
          </a:prstGeom>
        </p:spPr>
      </p:pic>
    </p:spTree>
    <p:extLst>
      <p:ext uri="{BB962C8B-B14F-4D97-AF65-F5344CB8AC3E}">
        <p14:creationId xmlns:p14="http://schemas.microsoft.com/office/powerpoint/2010/main" val="407838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73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6</a:t>
            </a:fld>
            <a:endParaRPr lang="en-US" sz="1400" smtClean="0"/>
          </a:p>
        </p:txBody>
      </p:sp>
      <p:sp>
        <p:nvSpPr>
          <p:cNvPr id="1030" name="Rectangle 1027"/>
          <p:cNvSpPr>
            <a:spLocks noChangeArrowheads="1"/>
          </p:cNvSpPr>
          <p:nvPr/>
        </p:nvSpPr>
        <p:spPr bwMode="auto">
          <a:xfrm>
            <a:off x="184307" y="476672"/>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3.</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Измена јона: </a:t>
            </a:r>
            <a:r>
              <a:rPr lang="sr-Cyrl-RS" sz="2000" dirty="0" smtClean="0">
                <a:latin typeface="Arial" charset="0"/>
                <a:cs typeface="Arial" charset="0"/>
              </a:rPr>
              <a:t>ако је непокретна фаза јоноизмењивач, а узорак садржи јоне, онда се јони узорка могу везивати за јоноизмењивач</a:t>
            </a:r>
            <a:r>
              <a:rPr lang="sr-Cyrl-RS" sz="2000" dirty="0">
                <a:latin typeface="Arial" charset="0"/>
                <a:cs typeface="Arial" charset="0"/>
              </a:rPr>
              <a:t>. Ова хроматографска техника је </a:t>
            </a:r>
            <a:r>
              <a:rPr lang="sr-Cyrl-RS" sz="2000" dirty="0" smtClean="0">
                <a:solidFill>
                  <a:srgbClr val="99FF33"/>
                </a:solidFill>
                <a:latin typeface="Arial" charset="0"/>
                <a:cs typeface="Arial" charset="0"/>
              </a:rPr>
              <a:t>јоноизмењивачка хроматографија</a:t>
            </a:r>
            <a:r>
              <a:rPr lang="sr-Cyrl-RS" sz="2000" dirty="0">
                <a:latin typeface="Arial" charset="0"/>
                <a:cs typeface="Arial" charset="0"/>
              </a:rPr>
              <a:t>. </a:t>
            </a:r>
            <a:endParaRPr lang="sr-Latn-RS" sz="2000" dirty="0" smtClean="0">
              <a:latin typeface="Arial" charset="0"/>
              <a:cs typeface="Arial" charset="0"/>
            </a:endParaRPr>
          </a:p>
        </p:txBody>
      </p:sp>
      <p:sp>
        <p:nvSpPr>
          <p:cNvPr id="10" name="Rectangle 1027"/>
          <p:cNvSpPr>
            <a:spLocks noChangeArrowheads="1"/>
          </p:cNvSpPr>
          <p:nvPr/>
        </p:nvSpPr>
        <p:spPr bwMode="auto">
          <a:xfrm>
            <a:off x="184307" y="2085816"/>
            <a:ext cx="8856984" cy="163121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4.</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Раздвајање према величини честица: </a:t>
            </a:r>
            <a:r>
              <a:rPr lang="sr-Cyrl-RS" sz="2000" dirty="0" smtClean="0">
                <a:latin typeface="Arial" charset="0"/>
                <a:cs typeface="Arial" charset="0"/>
              </a:rPr>
              <a:t>ако се молекули узорка разликују по величини, онда ће се различитом брзином кретати кроз колону пуњену порозном непокретном фазом. Нема хемијског везивања ни адсорпције, већ поре непокретне фазе служе као сито за молекуле. Техника се зове</a:t>
            </a:r>
            <a:r>
              <a:rPr lang="sr-Cyrl-RS" sz="2000" dirty="0" smtClean="0">
                <a:solidFill>
                  <a:srgbClr val="99FF33"/>
                </a:solidFill>
                <a:latin typeface="Arial" charset="0"/>
                <a:cs typeface="Arial" charset="0"/>
              </a:rPr>
              <a:t> ексклузиона хроматографија</a:t>
            </a:r>
            <a:r>
              <a:rPr lang="sr-Cyrl-RS" sz="2000" dirty="0" smtClean="0">
                <a:latin typeface="Arial" charset="0"/>
                <a:cs typeface="Arial" charset="0"/>
              </a:rPr>
              <a:t>. </a:t>
            </a:r>
            <a:endParaRPr lang="sr-Latn-RS" sz="2000" dirty="0" smtClean="0">
              <a:latin typeface="Arial" charset="0"/>
              <a:cs typeface="Arial" charset="0"/>
            </a:endParaRPr>
          </a:p>
        </p:txBody>
      </p:sp>
      <p:sp>
        <p:nvSpPr>
          <p:cNvPr id="8" name="Rectangle 1027"/>
          <p:cNvSpPr>
            <a:spLocks noChangeArrowheads="1"/>
          </p:cNvSpPr>
          <p:nvPr/>
        </p:nvSpPr>
        <p:spPr bwMode="auto">
          <a:xfrm>
            <a:off x="296963" y="4240832"/>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5.</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Специфичне интеракције: </a:t>
            </a:r>
            <a:r>
              <a:rPr lang="sr-Cyrl-RS" sz="2000" dirty="0" smtClean="0">
                <a:latin typeface="Arial" charset="0"/>
                <a:cs typeface="Arial" charset="0"/>
              </a:rPr>
              <a:t>молекули узорка везују се за непокретну фазу по принципу кључ-брава. Техника се зове</a:t>
            </a:r>
            <a:r>
              <a:rPr lang="sr-Cyrl-RS" sz="2000" dirty="0" smtClean="0">
                <a:solidFill>
                  <a:srgbClr val="99FF33"/>
                </a:solidFill>
                <a:latin typeface="Arial" charset="0"/>
                <a:cs typeface="Arial" charset="0"/>
              </a:rPr>
              <a:t> афинитетна хроматографија</a:t>
            </a:r>
            <a:r>
              <a:rPr lang="sr-Cyrl-RS" sz="2000" dirty="0" smtClean="0">
                <a:latin typeface="Arial" charset="0"/>
                <a:cs typeface="Arial" charset="0"/>
              </a:rPr>
              <a:t>. </a:t>
            </a:r>
            <a:endParaRPr lang="sr-Latn-RS" sz="2000" dirty="0" smtClean="0">
              <a:latin typeface="Arial" charset="0"/>
              <a:cs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51800" y="5661248"/>
            <a:ext cx="406400" cy="406400"/>
          </a:xfrm>
          <a:prstGeom prst="rect">
            <a:avLst/>
          </a:prstGeom>
        </p:spPr>
      </p:pic>
    </p:spTree>
    <p:extLst>
      <p:ext uri="{BB962C8B-B14F-4D97-AF65-F5344CB8AC3E}">
        <p14:creationId xmlns:p14="http://schemas.microsoft.com/office/powerpoint/2010/main" val="78688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48" y="763530"/>
            <a:ext cx="8100392" cy="170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027"/>
          <p:cNvSpPr>
            <a:spLocks noChangeArrowheads="1"/>
          </p:cNvSpPr>
          <p:nvPr/>
        </p:nvSpPr>
        <p:spPr bwMode="auto">
          <a:xfrm>
            <a:off x="72008" y="44624"/>
            <a:ext cx="8964488"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Постоји 5 техника хроматографије које су засноване на 5 врста интеракције између молекула узорка и непокретне фазе:</a:t>
            </a:r>
            <a:endParaRPr lang="sr-Latn-RS" sz="2000" dirty="0" smtClean="0">
              <a:latin typeface="Arial" charset="0"/>
              <a:cs typeface="Arial"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518" y="2492896"/>
            <a:ext cx="64674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52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8</a:t>
            </a:fld>
            <a:endParaRPr lang="en-US" sz="1400" smtClean="0"/>
          </a:p>
        </p:txBody>
      </p:sp>
      <p:sp>
        <p:nvSpPr>
          <p:cNvPr id="32771" name="Text Box 1026"/>
          <p:cNvSpPr txBox="1">
            <a:spLocks noChangeArrowheads="1"/>
          </p:cNvSpPr>
          <p:nvPr/>
        </p:nvSpPr>
        <p:spPr bwMode="auto">
          <a:xfrm>
            <a:off x="907712" y="169476"/>
            <a:ext cx="68326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514350" indent="-514350" algn="ctr">
              <a:buFont typeface="+mj-lt"/>
              <a:buAutoNum type="arabicPeriod" startAt="21"/>
              <a:defRPr/>
            </a:pPr>
            <a:r>
              <a:rPr lang="sr-Cyrl-RS" sz="2800" b="1" dirty="0">
                <a:latin typeface="Arial" pitchFamily="34" charset="0"/>
                <a:cs typeface="Arial" pitchFamily="34" charset="0"/>
              </a:rPr>
              <a:t>Ширење хроматографских </a:t>
            </a:r>
            <a:r>
              <a:rPr lang="sr-Cyrl-RS" sz="2800" b="1" dirty="0" smtClean="0">
                <a:latin typeface="Arial" pitchFamily="34" charset="0"/>
                <a:cs typeface="Arial" pitchFamily="34" charset="0"/>
              </a:rPr>
              <a:t>пикова</a:t>
            </a:r>
            <a:endParaRPr lang="en-US" sz="2800" b="1" dirty="0" smtClean="0">
              <a:latin typeface="Arial" pitchFamily="34" charset="0"/>
              <a:cs typeface="Arial" pitchFamily="34" charset="0"/>
            </a:endParaRPr>
          </a:p>
          <a:p>
            <a:pPr algn="ctr">
              <a:defRPr/>
            </a:pPr>
            <a:r>
              <a:rPr lang="sr-Cyrl-RS" sz="2800" b="1" dirty="0" smtClean="0">
                <a:latin typeface="Arial" pitchFamily="34" charset="0"/>
                <a:cs typeface="Arial" pitchFamily="34" charset="0"/>
              </a:rPr>
              <a:t>и </a:t>
            </a:r>
            <a:r>
              <a:rPr lang="sr-Cyrl-RS" sz="2800" b="1" dirty="0">
                <a:latin typeface="Arial" pitchFamily="34" charset="0"/>
                <a:cs typeface="Arial" pitchFamily="34" charset="0"/>
              </a:rPr>
              <a:t>ван Демтерова једначина.</a:t>
            </a:r>
          </a:p>
        </p:txBody>
      </p:sp>
      <p:sp>
        <p:nvSpPr>
          <p:cNvPr id="1030" name="Rectangle 1027"/>
          <p:cNvSpPr>
            <a:spLocks noChangeArrowheads="1"/>
          </p:cNvSpPr>
          <p:nvPr/>
        </p:nvSpPr>
        <p:spPr bwMode="auto">
          <a:xfrm>
            <a:off x="179512" y="1268760"/>
            <a:ext cx="8856984" cy="1631216"/>
          </a:xfrm>
          <a:prstGeom prst="rect">
            <a:avLst/>
          </a:prstGeom>
          <a:noFill/>
          <a:ln w="9525">
            <a:noFill/>
            <a:miter lim="800000"/>
            <a:headEnd/>
            <a:tailEnd/>
          </a:ln>
        </p:spPr>
        <p:txBody>
          <a:bodyPr wrap="square" anchor="ctr">
            <a:spAutoFit/>
          </a:bodyPr>
          <a:lstStyle/>
          <a:p>
            <a:pPr>
              <a:defRPr/>
            </a:pPr>
            <a:r>
              <a:rPr lang="en-US" sz="2000" dirty="0" smtClean="0">
                <a:solidFill>
                  <a:srgbClr val="99FF33"/>
                </a:solidFill>
                <a:latin typeface="Arial" charset="0"/>
                <a:cs typeface="Arial" charset="0"/>
              </a:rPr>
              <a:t>1</a:t>
            </a:r>
            <a:r>
              <a:rPr lang="sr-Cyrl-RS" sz="2000" dirty="0" smtClean="0">
                <a:solidFill>
                  <a:srgbClr val="99FF33"/>
                </a:solidFill>
                <a:latin typeface="Arial" charset="0"/>
                <a:cs typeface="Arial" charset="0"/>
              </a:rPr>
              <a:t>.</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Уздужна (лонгитудинална) дифузија: </a:t>
            </a:r>
            <a:r>
              <a:rPr lang="sr-Cyrl-RS" sz="2000" dirty="0" smtClean="0">
                <a:latin typeface="Arial" charset="0"/>
                <a:cs typeface="Arial" charset="0"/>
              </a:rPr>
              <a:t>молекули узорка теже да дифундују из зоне у којој се налазе у области ниже концентрације (и у покретној и у непокретној фази). Брже кретање покретне фазе доводи до мањег ширења услед дифузије јер је мање времена за њу. Ширење ове врсте веће је ако је покретна фаза гас, него течност.</a:t>
            </a:r>
            <a:endParaRPr lang="sr-Latn-RS" sz="2000" dirty="0" smtClean="0">
              <a:latin typeface="Arial" charset="0"/>
              <a:cs typeface="Arial" charset="0"/>
            </a:endParaRPr>
          </a:p>
        </p:txBody>
      </p:sp>
      <p:sp>
        <p:nvSpPr>
          <p:cNvPr id="10" name="Rectangle 1027"/>
          <p:cNvSpPr>
            <a:spLocks noChangeArrowheads="1"/>
          </p:cNvSpPr>
          <p:nvPr/>
        </p:nvSpPr>
        <p:spPr bwMode="auto">
          <a:xfrm>
            <a:off x="179512" y="3212976"/>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2.</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Различитост путева који прелазе молекули: </a:t>
            </a:r>
            <a:r>
              <a:rPr lang="sr-Cyrl-RS" sz="2000" dirty="0" smtClean="0">
                <a:latin typeface="Arial" charset="0"/>
                <a:cs typeface="Arial" charset="0"/>
              </a:rPr>
              <a:t>ако је колона пуњена, сваки молекул има свој посебан пут. Код капиларних колона ово ширење није изражено. </a:t>
            </a:r>
            <a:endParaRPr lang="sr-Latn-RS" sz="2000" dirty="0" smtClean="0">
              <a:latin typeface="Arial" charset="0"/>
              <a:cs typeface="Arial"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23" y="4229780"/>
            <a:ext cx="24860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5399" y="4228639"/>
            <a:ext cx="3224833" cy="238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5049343"/>
            <a:ext cx="406400" cy="406400"/>
          </a:xfrm>
          <a:prstGeom prst="rect">
            <a:avLst/>
          </a:prstGeom>
        </p:spPr>
      </p:pic>
    </p:spTree>
    <p:extLst>
      <p:ext uri="{BB962C8B-B14F-4D97-AF65-F5344CB8AC3E}">
        <p14:creationId xmlns:p14="http://schemas.microsoft.com/office/powerpoint/2010/main" val="3373361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9</a:t>
            </a:fld>
            <a:endParaRPr lang="en-US" sz="1400" smtClean="0"/>
          </a:p>
        </p:txBody>
      </p:sp>
      <p:sp>
        <p:nvSpPr>
          <p:cNvPr id="1030" name="Rectangle 1027"/>
          <p:cNvSpPr>
            <a:spLocks noChangeArrowheads="1"/>
          </p:cNvSpPr>
          <p:nvPr/>
        </p:nvSpPr>
        <p:spPr bwMode="auto">
          <a:xfrm>
            <a:off x="179512" y="414537"/>
            <a:ext cx="8856984" cy="1323439"/>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3.</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Непотпуна равнотежа: </a:t>
            </a:r>
            <a:r>
              <a:rPr lang="sr-Cyrl-RS" sz="2000" dirty="0" smtClean="0">
                <a:latin typeface="Arial" charset="0"/>
                <a:cs typeface="Arial" charset="0"/>
              </a:rPr>
              <a:t>због тока покретне фазе кроз колону, пик сваке компоненте у покретној фази измиче непокретној и онемогућено је да се успостави равнотежа. Пик се шири и то све више што је брзина покретне фазе већа.</a:t>
            </a:r>
            <a:endParaRPr lang="sr-Latn-RS" sz="2000" dirty="0" smtClean="0">
              <a:latin typeface="Arial" charset="0"/>
              <a:cs typeface="Arial"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13" y="1747501"/>
            <a:ext cx="8568952" cy="422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9300" y="6299200"/>
            <a:ext cx="406400" cy="406400"/>
          </a:xfrm>
          <a:prstGeom prst="rect">
            <a:avLst/>
          </a:prstGeom>
        </p:spPr>
      </p:pic>
    </p:spTree>
    <p:extLst>
      <p:ext uri="{BB962C8B-B14F-4D97-AF65-F5344CB8AC3E}">
        <p14:creationId xmlns:p14="http://schemas.microsoft.com/office/powerpoint/2010/main" val="617474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ntemporary design template [1]">
  <a:themeElements>
    <a:clrScheme name="Contemporary design template [1]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design template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design template [1]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design template [1]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design template [1]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Proposal</Template>
  <TotalTime>7913</TotalTime>
  <Words>929</Words>
  <Application>Microsoft Office PowerPoint</Application>
  <PresentationFormat>On-screen Show (4:3)</PresentationFormat>
  <Paragraphs>72</Paragraphs>
  <Slides>14</Slides>
  <Notes>0</Notes>
  <HiddenSlides>0</HiddenSlides>
  <MMClips>12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Arial</vt:lpstr>
      <vt:lpstr>Calibri</vt:lpstr>
      <vt:lpstr>Times New Roman</vt:lpstr>
      <vt:lpstr>Contemporary design template [1]</vt:lpstr>
      <vt:lpstr>Equation</vt:lpstr>
      <vt:lpstr>П Р Е Д А В А Њ Е  5:  Опште о хроматографији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FFH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GASOVITO STANJE</dc:title>
  <dc:creator>prof.dr Ivanka Holclajtner-Antunovic</dc:creator>
  <cp:lastModifiedBy>Korisnik</cp:lastModifiedBy>
  <cp:revision>1091</cp:revision>
  <dcterms:created xsi:type="dcterms:W3CDTF">2004-09-27T11:49:18Z</dcterms:created>
  <dcterms:modified xsi:type="dcterms:W3CDTF">2021-04-14T19:22:14Z</dcterms:modified>
</cp:coreProperties>
</file>