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6"/>
  </p:notesMasterIdLst>
  <p:sldIdLst>
    <p:sldId id="310" r:id="rId2"/>
    <p:sldId id="463" r:id="rId3"/>
    <p:sldId id="511" r:id="rId4"/>
    <p:sldId id="512" r:id="rId5"/>
    <p:sldId id="510" r:id="rId6"/>
    <p:sldId id="513" r:id="rId7"/>
    <p:sldId id="515" r:id="rId8"/>
    <p:sldId id="514" r:id="rId9"/>
    <p:sldId id="516" r:id="rId10"/>
    <p:sldId id="517" r:id="rId11"/>
    <p:sldId id="518" r:id="rId12"/>
    <p:sldId id="519" r:id="rId13"/>
    <p:sldId id="521" r:id="rId14"/>
    <p:sldId id="520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FFFF"/>
    <a:srgbClr val="FF0000"/>
    <a:srgbClr val="FF9933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65" d="100"/>
          <a:sy n="65" d="100"/>
        </p:scale>
        <p:origin x="13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21-Apr-21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9B562-8977-40A1-9F08-F390B7ABBAB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audio" Target="../media/media13.m4a"/><Relationship Id="rId7" Type="http://schemas.openxmlformats.org/officeDocument/2006/relationships/oleObject" Target="../embeddings/oleObject1.bin"/><Relationship Id="rId2" Type="http://schemas.microsoft.com/office/2007/relationships/media" Target="../media/media1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13285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6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Гасна хроматографија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3430927"/>
            <a:ext cx="878497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Опште о гасној хроматографији. Опис уређаја и колоне за гасну хроматографију.</a:t>
            </a: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Детектор топлотне проводљивости.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Пламено-јонизујући детектор.</a:t>
            </a: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Детектор захвата електрона.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Гасна хроматографија са масеном спектрометријом.</a:t>
            </a: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Облици пикова у гасној хроматографији.</a:t>
            </a: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Датум: 22. април 2021.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03649" y="169476"/>
            <a:ext cx="61486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5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Пламено-јонизујући детектор.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3543" y="1017687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Ефлуент се уводи у пламен (смеша водоник-ваздух) који је постављен да буде део електричног кола. Компонента која се у пламену јонизује доприноси порасту струје у колу.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7207" y="4077072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Угљоводоници дају струју сразмерну броју С атома у једињењу. Детектор је масено осетљив, а не концентрационо. Н</a:t>
            </a:r>
            <a:r>
              <a:rPr lang="x-none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О, СО и СО</a:t>
            </a:r>
            <a:r>
              <a:rPr lang="x-none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се не виде.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Поуздан је, јефтин, има широк линеарни опсег, деструктиван и специфичан (није за неорганске компоненте).</a:t>
            </a:r>
          </a:p>
          <a:p>
            <a:endParaRPr lang="x-none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Сигнал се изражава као укупна количина угљоводоника (често према метану).</a:t>
            </a:r>
          </a:p>
        </p:txBody>
      </p:sp>
      <p:pic>
        <p:nvPicPr>
          <p:cNvPr id="1026" name="Picture 2" descr="My animation GIF - Find o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240360" cy="31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03649" y="169476"/>
            <a:ext cx="5928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6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Детектор захвата електрона.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914400"/>
            <a:ext cx="3048000" cy="278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81000" y="914400"/>
            <a:ext cx="5105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Ефлуент се преводи преко радио-активног </a:t>
            </a:r>
            <a:r>
              <a:rPr lang="el-GR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β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емитера (</a:t>
            </a:r>
            <a:r>
              <a:rPr lang="x-none" sz="2000" baseline="30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63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Ni). Када струји само носећи гас у колу се успоставља струја чији носиоци су електрони и јони носећег гаса (N</a:t>
            </a:r>
            <a:r>
              <a:rPr lang="x-none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). </a:t>
            </a:r>
          </a:p>
          <a:p>
            <a:endParaRPr lang="x-none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Наиласком компоненти из колоне које имају изражен афинитет према електрону долази до захвата електрона и пада струје што је детекциони сигнал.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4293096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Детектор је селективан и врло осетљив за </a:t>
            </a:r>
            <a:r>
              <a:rPr lang="x-none" sz="2000" b="1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халогена</a:t>
            </a:r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и нитро-једињења. 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Користи се при анализи пестицида и полихлорованих бифенила.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3721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122638" y="71951"/>
            <a:ext cx="69749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27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Гасна хроматографија са масеном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спектрометријом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124744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Гасна хроматографија са масеном спектрометријом (ГХ-МС</a:t>
            </a:r>
            <a:r>
              <a:rPr lang="sr-Cyrl-RS" sz="2000" dirty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је хибридна техника у којој се на излаз из колоне гасног хроматографа везује масени спектрометар као детектор. 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2168874"/>
            <a:ext cx="8458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спектрометар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је уређај који просторно или временски раздваја сноп јона према различитој вредности односа масе и наелектрисања,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Из колоне је потребно превести гас на низак притисак (10</a:t>
            </a:r>
            <a:r>
              <a:rPr lang="sr-Cyrl-RS" sz="2000" baseline="30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-5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mbar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који је неопходан за рад масеног спектрометра. Молекули гаса се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јонизују и фрагментишу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ударом електрона (или другим начинима). Јони затим иду кроз анализатор маса. Просторно се раздвајају и региструју се струје јона одређеног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m/z.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Приказ јонске струје у функцији 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зове се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спектар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спектар једињења представља њему својствен отисак прста и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њег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облик нам служи за идентификацију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једињења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endParaRPr lang="sr-Cyrl-RS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328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7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82499"/>
            <a:ext cx="360997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746" y="4581128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Модови рада масеног спектрометра: </a:t>
            </a:r>
          </a:p>
          <a:p>
            <a:pPr marL="457200" indent="-457200">
              <a:buAutoNum type="arabicPeriod"/>
            </a:pP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Сканирајући – прате се све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вредности.</a:t>
            </a:r>
          </a:p>
          <a:p>
            <a:pPr marL="457200" indent="-457200">
              <a:buAutoNum type="arabicPeriod"/>
            </a:pP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Селективни – прате се само одређене карактеристичне вредности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621139" y="71951"/>
            <a:ext cx="59779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dirty="0" smtClean="0">
                <a:solidFill>
                  <a:srgbClr val="99FF33"/>
                </a:solidFill>
                <a:latin typeface="Arial" pitchFamily="34" charset="0"/>
                <a:cs typeface="Arial" pitchFamily="34" charset="0"/>
              </a:rPr>
              <a:t>Гасна хроматографија са масеном</a:t>
            </a:r>
          </a:p>
          <a:p>
            <a:pPr algn="ctr">
              <a:defRPr/>
            </a:pPr>
            <a:r>
              <a:rPr lang="sr-Cyrl-RS" sz="2800" dirty="0" smtClean="0">
                <a:solidFill>
                  <a:srgbClr val="99FF33"/>
                </a:solidFill>
                <a:latin typeface="Arial" pitchFamily="34" charset="0"/>
                <a:cs typeface="Arial" pitchFamily="34" charset="0"/>
              </a:rPr>
              <a:t>спектрометријом</a:t>
            </a:r>
            <a:endParaRPr lang="sr-Cyrl-RS" sz="2800" dirty="0">
              <a:solidFill>
                <a:srgbClr val="99FF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746" y="104644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 ГХ-МС није неопходно познавати ретенциона времена компоненти за њихову идентификацију. Она се врши преко изгледа масеног спектра.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3944" y="361307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спектар пентана</a:t>
            </a:r>
            <a:endParaRPr lang="x-none" sz="2000" i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1465" y="52428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683568" y="188640"/>
            <a:ext cx="8030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8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Облици пикова у гасној</a:t>
            </a: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хроматографији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98588"/>
            <a:ext cx="63817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746" y="1046447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случајевима када коефицијент расподеле неке компоненте зависи од њене концентрације, долази до асиметричности пикова. 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499385"/>
              </p:ext>
            </p:extLst>
          </p:nvPr>
        </p:nvGraphicFramePr>
        <p:xfrm>
          <a:off x="395536" y="1849741"/>
          <a:ext cx="1296144" cy="885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7" imgW="749160" imgH="507960" progId="Equation.3">
                  <p:embed/>
                </p:oleObj>
              </mc:Choice>
              <mc:Fallback>
                <p:oleObj name="Equation" r:id="rId7" imgW="749160" imgH="50796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849741"/>
                        <a:ext cx="1296144" cy="88594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3688" y="1772816"/>
            <a:ext cx="3096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Слика а) при нижим концентрацијама је веће К, већи афинитет ка непокретној фази. Ниже конц путују спорије и пику је шире десно крило.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1772816"/>
            <a:ext cx="3096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Слика б) при вишим концентрацијама је веће К, већи афинитет ка непокретној фази. Веће конц путују спорије и пику је шире лево крило.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7956" y="3212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6571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3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Опште о гасној хроматографији.</a:t>
            </a: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212932" y="769928"/>
            <a:ext cx="88569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Гасна хроматографија (ГХ) </a:t>
            </a:r>
            <a:r>
              <a:rPr lang="sr-Cyrl-RS" sz="2000" dirty="0" smtClean="0">
                <a:latin typeface="Arial" charset="0"/>
                <a:cs typeface="Arial" charset="0"/>
              </a:rPr>
              <a:t>је хроматографија у којој је покретна фаза у гасном стању. Носећи гас је неки инертан гас који не реагује са компонентама узорка и непокретном фазом.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Гасно-чврста адсорпциона хроматографија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Гасно-течна подеона хроматографија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12932" y="2995205"/>
            <a:ext cx="88569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Гасна хроматографија се користи за квалитативну и квантитативну анализу гасних узорака, али и течних уколико компоненте имају ниске тачке кључања. Колона се може загревати до 400 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о</a:t>
            </a:r>
            <a:r>
              <a:rPr lang="sr-Cyrl-RS" sz="2000" dirty="0" smtClean="0">
                <a:latin typeface="Arial" charset="0"/>
                <a:cs typeface="Arial" charset="0"/>
              </a:rPr>
              <a:t>С.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Дериватизација је поступак хемијске измене компоненти узорка које су термички нестабилне или тешко испарљиве. При тој измени добијају се деривати који се могу анализирати са ГХ.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ГХ може бити аналитичка и препаративна, али се може користити за физичко-хемијску карактеризацију испитиваних система.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2278" y="214086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484784"/>
            <a:ext cx="64389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ГХ - гасни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980728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Шема гасног хроматографа приказана је на слици.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43508" y="5293657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Запремине узорака: течних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 </a:t>
            </a:r>
            <a:r>
              <a:rPr lang="sr-Latn-RS" sz="2000" dirty="0" smtClean="0">
                <a:solidFill>
                  <a:srgbClr val="99FF33"/>
                </a:solidFill>
                <a:latin typeface="Symbol" pitchFamily="18" charset="2"/>
                <a:cs typeface="Arial" charset="0"/>
              </a:rPr>
              <a:t>m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l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гасовитих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ml.</a:t>
            </a:r>
            <a:endParaRPr lang="sr-Cyrl-R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Ињектор се може загревати. Колона је смештена у пећ, чија температура се може програмирано мењати.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0" y="52936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3" y="3933056"/>
            <a:ext cx="5903848" cy="280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ГХ - гасни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6228184" y="4258247"/>
            <a:ext cx="27653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Детектор се такође загрева како се у њему не би кондензовале компоненте узорка.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803960"/>
            <a:ext cx="4009628" cy="551688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x-none" sz="2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Радни режими у ГХ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796" y="1507144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1. Изотермски режим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900" y="1916832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2. Температурски градијентни режим</a:t>
            </a:r>
          </a:p>
        </p:txBody>
      </p:sp>
      <p:pic>
        <p:nvPicPr>
          <p:cNvPr id="9" name="Picture 8" descr="temp rezimi GC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951761"/>
            <a:ext cx="3530600" cy="2863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989" y="238372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8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При нижим Т елуирају се испарљивије компоненте, при вишим теже испарљиве.</a:t>
            </a:r>
            <a:r>
              <a:rPr lang="en-US" sz="18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x-none" sz="18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Чест нежељени ефекат: подизање базне линије због испаравања непокретне фазе.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5887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ГХ - гасни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45096" y="901169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Данашњи уређаји за ФХ су рачунарски управљани.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Аутосемплер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је уређај за аутоматско сукцесивно уношење узорака у колону, који одмењује експериментатора.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6" y="2093917"/>
            <a:ext cx="6912768" cy="313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s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4214597"/>
            <a:ext cx="2905633" cy="20339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1168" y="3371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0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Колоне за ГХ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659904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Пуњене (паковане)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35512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Колона је равномерно испуњена ситним честицама непокретне фазе по целој својој запремини.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0" y="659904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Капиларне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8200" y="1241465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Непокретна фаза налази се само на унутрашњим зидовима колоне у танком слоју.</a:t>
            </a:r>
          </a:p>
        </p:txBody>
      </p:sp>
      <p:pic>
        <p:nvPicPr>
          <p:cNvPr id="15" name="Picture 14" descr="kolona2 kapilar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00" y="2558951"/>
            <a:ext cx="914400" cy="902369"/>
          </a:xfrm>
          <a:prstGeom prst="rect">
            <a:avLst/>
          </a:prstGeom>
        </p:spPr>
      </p:pic>
      <p:pic>
        <p:nvPicPr>
          <p:cNvPr id="16" name="Picture 15" descr="kolona2 pakova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564904"/>
            <a:ext cx="883568" cy="933346"/>
          </a:xfrm>
          <a:prstGeom prst="rect">
            <a:avLst/>
          </a:prstGeom>
        </p:spPr>
      </p:pic>
      <p:pic>
        <p:nvPicPr>
          <p:cNvPr id="17" name="Picture 16" descr="kolona kapilarn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4297214"/>
            <a:ext cx="2362200" cy="2444154"/>
          </a:xfrm>
          <a:prstGeom prst="rect">
            <a:avLst/>
          </a:prstGeom>
        </p:spPr>
      </p:pic>
      <p:pic>
        <p:nvPicPr>
          <p:cNvPr id="18" name="Picture 17" descr="kolona pakovan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95400" y="4246347"/>
            <a:ext cx="1752600" cy="249502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24200" y="278092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Попречни пресек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4260" y="4953000"/>
            <a:ext cx="1555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спољашњи 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изглед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3848" y="364502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Дужина/ширина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8260" y="364502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2-4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 / 2-4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mm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32698" y="3651558"/>
            <a:ext cx="252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100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 /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испод 1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mm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52544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6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Колоне за ГХ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980728"/>
            <a:ext cx="82234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Капиларне колоне су дуже од пуњених, имају више теоријских подова и већу ефикасност раздвајања, али имају мањи капацитет.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Капиларне колоне користе се углавном у аналитичкој, а пуњене у препаративној хроматографији.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Колоне се могу везивати једна на другу.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Постоји много врста колона које су наменски прављене за одређене типове узорака.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Колоне су у ГХ дуже него у течној хроматографији јер је вискозност гаса мања од течности, а брзина кретања већа.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1800" y="54580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0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611560" y="177027"/>
            <a:ext cx="7635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dirty="0" smtClean="0">
                <a:solidFill>
                  <a:srgbClr val="99FF33"/>
                </a:solidFill>
                <a:latin typeface="Arial" pitchFamily="34" charset="0"/>
                <a:cs typeface="Arial" pitchFamily="34" charset="0"/>
              </a:rPr>
              <a:t>Општа својства детектора у хроматографији</a:t>
            </a:r>
            <a:endParaRPr lang="sr-Cyrl-RS" sz="2800" dirty="0">
              <a:solidFill>
                <a:srgbClr val="99FF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700247"/>
            <a:ext cx="87129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Детектори се, према томе да ли хемијски измењују детектовану компоненту или не, деле на: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деструктивне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(хемијски је мењају)</a:t>
            </a: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недеструктивне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(не мењају)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Према могућности детекције разних једињења, деле се на: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специфичне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(детектују одређену класу једињења)</a:t>
            </a: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неспецифичне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(детектују сва једињења)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Детектор је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линеаран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(у неком опсегу) ако даје сигнал који је линеарно сразмеран концентрацији анализиране компоненте.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Граница детекције (ГД)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детектора: најмања концентрација коју он може да детектује. Детектори за аналитичку хроматографију треба да имају </a:t>
            </a:r>
            <a:r>
              <a:rPr lang="sr-Cyrl-RS" sz="2000" u="sng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ниску ГД и да буду линеарни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За препаративну треба да су </a:t>
            </a:r>
            <a:r>
              <a:rPr lang="sr-Cyrl-RS" sz="2000" u="sng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недеструктивни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7048" y="33468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2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7272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4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Детектор топлотне проводљивости.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gcd_tcd_1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8015064" y="3212976"/>
            <a:ext cx="986790" cy="2863083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3548" y="848891"/>
            <a:ext cx="36290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" name="Group 27"/>
          <p:cNvGrpSpPr/>
          <p:nvPr/>
        </p:nvGrpSpPr>
        <p:grpSpPr>
          <a:xfrm>
            <a:off x="5088984" y="3356992"/>
            <a:ext cx="2926080" cy="2926080"/>
            <a:chOff x="5105400" y="3352800"/>
            <a:chExt cx="2926080" cy="2926080"/>
          </a:xfrm>
        </p:grpSpPr>
        <p:pic>
          <p:nvPicPr>
            <p:cNvPr id="25" name="Picture 24" descr="350px-ThermalConductivityDetector.svg.png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105400" y="3352800"/>
              <a:ext cx="2926080" cy="292608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019800" y="45720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</a:t>
              </a:r>
              <a:r>
                <a:rPr lang="en-US" sz="2400" baseline="-250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3</a:t>
              </a:r>
              <a:endParaRPr lang="x-none" sz="24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77000" y="48768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</a:t>
              </a:r>
              <a:r>
                <a:rPr lang="en-US" sz="2400" baseline="-250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4</a:t>
              </a:r>
              <a:endParaRPr lang="x-none" sz="24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51570" y="69269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или </a:t>
            </a:r>
            <a:r>
              <a:rPr lang="x-none" sz="2000" b="1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катарометар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: два идентична опторника </a:t>
            </a:r>
            <a:r>
              <a:rPr lang="en-U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(W, </a:t>
            </a:r>
            <a:r>
              <a:rPr lang="en-US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Pt</a:t>
            </a:r>
            <a:r>
              <a:rPr lang="en-U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жице</a:t>
            </a:r>
            <a:r>
              <a:rPr lang="en-U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везана су у две гране Витстоновог моста. Преко једног струји елуент, преко другог ефлуент. Наилазак компоненти на R</a:t>
            </a:r>
            <a:r>
              <a:rPr lang="en-US" sz="2000" baseline="-25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3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избацује мост из равнотеже јер мења његов режим хлађења и вредност отпора. Струја у мосту је мерни сигнал овог детектора.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6984" y="355501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Највећа осетљивост постиже се кад је носећи гас водоник (или хелијум) јер они имају највеће топл. проводљивости. Тада је смер струје у амперметру увек исти (нема инверзних сигнала).</a:t>
            </a:r>
          </a:p>
          <a:p>
            <a:endParaRPr lang="x-none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x-none" sz="2000" dirty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Недеструктиван, једноставне конструкције, неспецифичан,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доста </a:t>
            </a:r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осетљив.</a:t>
            </a:r>
            <a:endParaRPr lang="x-none" sz="2000" dirty="0">
              <a:solidFill>
                <a:srgbClr val="99FF33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8104" y="62230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8044</TotalTime>
  <Words>1136</Words>
  <Application>Microsoft Office PowerPoint</Application>
  <PresentationFormat>On-screen Show (4:3)</PresentationFormat>
  <Paragraphs>117</Paragraphs>
  <Slides>14</Slides>
  <Notes>1</Notes>
  <HiddenSlides>0</HiddenSlides>
  <MMClips>13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Unicode MS</vt:lpstr>
      <vt:lpstr>Calibri</vt:lpstr>
      <vt:lpstr>Symbol</vt:lpstr>
      <vt:lpstr>Times New Roman</vt:lpstr>
      <vt:lpstr>Contemporary design template [1]</vt:lpstr>
      <vt:lpstr>Microsoft Equation 3.0</vt:lpstr>
      <vt:lpstr>П Р Е Д А В А Њ Е  6:  Гасна хроматографија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1144</cp:revision>
  <dcterms:created xsi:type="dcterms:W3CDTF">2004-09-27T11:49:18Z</dcterms:created>
  <dcterms:modified xsi:type="dcterms:W3CDTF">2021-04-21T19:46:15Z</dcterms:modified>
</cp:coreProperties>
</file>