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310" r:id="rId2"/>
    <p:sldId id="463" r:id="rId3"/>
    <p:sldId id="511" r:id="rId4"/>
    <p:sldId id="512" r:id="rId5"/>
    <p:sldId id="516" r:id="rId6"/>
    <p:sldId id="517" r:id="rId7"/>
    <p:sldId id="518" r:id="rId8"/>
    <p:sldId id="519" r:id="rId9"/>
    <p:sldId id="520" r:id="rId10"/>
    <p:sldId id="521" r:id="rId11"/>
    <p:sldId id="522" r:id="rId12"/>
    <p:sldId id="523" r:id="rId13"/>
    <p:sldId id="524" r:id="rId14"/>
    <p:sldId id="526" r:id="rId15"/>
    <p:sldId id="525" r:id="rId16"/>
    <p:sldId id="527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FFFF"/>
    <a:srgbClr val="FF0000"/>
    <a:srgbClr val="FF9933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65" d="100"/>
          <a:sy n="65" d="100"/>
        </p:scale>
        <p:origin x="1348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28-Apr-21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9.m4a"/><Relationship Id="rId7" Type="http://schemas.openxmlformats.org/officeDocument/2006/relationships/image" Target="../media/image13.wmf"/><Relationship Id="rId2" Type="http://schemas.microsoft.com/office/2007/relationships/media" Target="../media/media9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13285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7: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Течна хроматографија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552" y="3356992"/>
            <a:ext cx="84249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Опште о течној хроматографији. Опис уређаја за течну хроматографију.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Колоне за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течну хроматографију.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Неколонска хроматографија.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Детектор индекса преламања.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УЉ-ВИД детектор у течној хроматографији.</a:t>
            </a:r>
          </a:p>
          <a:p>
            <a:pPr marL="457200" indent="-457200">
              <a:buFont typeface="+mj-lt"/>
              <a:buAutoNum type="arabicPeriod" startAt="29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Флуоресцентни детектор.</a:t>
            </a: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Датум: 2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9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април 2021.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5959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32. Неколонска хроматографија.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678175"/>
            <a:ext cx="83951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 на папиру </a:t>
            </a:r>
            <a:r>
              <a:rPr lang="sr-Cyrl-RS" sz="2000" dirty="0" smtClean="0">
                <a:latin typeface="Arial" charset="0"/>
                <a:cs typeface="Arial" charset="0"/>
              </a:rPr>
              <a:t>и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хроматографија на танком слоју </a:t>
            </a:r>
            <a:r>
              <a:rPr lang="sr-Cyrl-RS" sz="2000" dirty="0" smtClean="0">
                <a:latin typeface="Arial" charset="0"/>
                <a:cs typeface="Arial" charset="0"/>
              </a:rPr>
              <a:t>су посебни типови хроматографије који се не обављају у колони, већ у равни папира или плочице на коју је нанешен силика гел или алуминијум оксид.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Папир (или плочица) се доведе у контакт са растварачем, који се пење уз њега. Узорак се поставља непосредно изнад растварача, који носи његове компоненте различитим брзинама уз папир. Постоје и силазне конфигурације.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951609"/>
            <a:ext cx="2520280" cy="363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3131839" y="3212976"/>
            <a:ext cx="551816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Уместо времена, прате се пређени путеви компоненти и растварача у току одређеног времена: </a:t>
            </a:r>
            <a:r>
              <a:rPr lang="sr-Latn-RS" sz="2000" dirty="0" smtClean="0">
                <a:latin typeface="Arial" charset="0"/>
                <a:cs typeface="Arial" charset="0"/>
              </a:rPr>
              <a:t>x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A</a:t>
            </a:r>
            <a:r>
              <a:rPr lang="sr-Latn-RS" sz="2000" dirty="0" smtClean="0">
                <a:latin typeface="Arial" charset="0"/>
                <a:cs typeface="Arial" charset="0"/>
              </a:rPr>
              <a:t>, x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B</a:t>
            </a:r>
            <a:r>
              <a:rPr lang="sr-Latn-RS" sz="2000" dirty="0" smtClean="0">
                <a:latin typeface="Arial" charset="0"/>
                <a:cs typeface="Arial" charset="0"/>
              </a:rPr>
              <a:t>, x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Из њих се рачунају </a:t>
            </a:r>
            <a:r>
              <a:rPr lang="sr-Cyrl-RS" sz="2000" b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ретенциони фактори </a:t>
            </a:r>
            <a:r>
              <a:rPr lang="sr-Cyrl-RS" sz="2000" dirty="0" smtClean="0">
                <a:latin typeface="Arial" charset="0"/>
                <a:cs typeface="Arial" charset="0"/>
              </a:rPr>
              <a:t>- за неку компонент</a:t>
            </a:r>
            <a:r>
              <a:rPr lang="sr-Cyrl-RS" sz="2000" dirty="0">
                <a:latin typeface="Arial" charset="0"/>
                <a:cs typeface="Arial" charset="0"/>
              </a:rPr>
              <a:t>у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Latn-RS" sz="2400" i="1" dirty="0" smtClean="0">
                <a:latin typeface="+mj-lt"/>
                <a:cs typeface="Arial" charset="0"/>
              </a:rPr>
              <a:t>i</a:t>
            </a:r>
            <a:r>
              <a:rPr lang="sr-Cyrl-RS" sz="2000" dirty="0" smtClean="0">
                <a:latin typeface="Arial" charset="0"/>
                <a:cs typeface="Arial" charset="0"/>
              </a:rPr>
              <a:t>, ретенциони фактор је: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925132"/>
              </p:ext>
            </p:extLst>
          </p:nvPr>
        </p:nvGraphicFramePr>
        <p:xfrm>
          <a:off x="5076056" y="5157192"/>
          <a:ext cx="1179512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" name="Equation" r:id="rId6" imgW="495000" imgH="431640" progId="Equation.3">
                  <p:embed/>
                </p:oleObj>
              </mc:Choice>
              <mc:Fallback>
                <p:oleObj name="Equation" r:id="rId6" imgW="495000" imgH="431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5157192"/>
                        <a:ext cx="1179512" cy="10350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8344" y="53738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59597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32. Неколонска хроматографија.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908720"/>
            <a:ext cx="8395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Неколонска хроматографија користи се најчешће за анализу обојених узорака (нпр вештачких боја у пићима, биљних пигмената</a:t>
            </a:r>
            <a:r>
              <a:rPr lang="sr-Latn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latin typeface="Arial" charset="0"/>
                <a:cs typeface="Arial" charset="0"/>
              </a:rPr>
              <a:t>боја у мастилима...)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28" y="2016436"/>
            <a:ext cx="2365472" cy="4524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6"/>
          <a:stretch/>
        </p:blipFill>
        <p:spPr bwMode="auto">
          <a:xfrm>
            <a:off x="3131840" y="2016436"/>
            <a:ext cx="5309560" cy="344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3131840" y="5676013"/>
            <a:ext cx="5874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Хроматографија на папиру: узорка лишћа (лево) и фломастера разних боја (горе)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6232" y="5765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033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33. Детектор индекса преламања.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980728"/>
            <a:ext cx="83951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Принцип рада: зрак из извора светлости усмерава се на две оптичке ћелије троугаоног пресека. Ако је у обе ћелије елуент, онда зрак иде право и највише осветљава фотоћелију. Ако у једну ћелију уводимо ефлуент, наиласком компоненти у њу ће зрак бити преломљен тако да слабије осветљава фотоћелију.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0" y="2716302"/>
            <a:ext cx="847725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375389" y="4553833"/>
            <a:ext cx="83951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недеструктиван, неспецифичан, ГД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gdm</a:t>
            </a:r>
            <a:r>
              <a:rPr lang="sr-Latn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Није погодан за градијентно елуирање, ни за детекцију компоненти које апсорбују светло извора (УЉ-ВИД). Погодан је за детекцију шећера. Неопходно га је термостатирати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јер индекс преламања зависи од Т.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5509" y="607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333375" y="166847"/>
            <a:ext cx="8606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34.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УЉ-ВИД детектор у течној хроматографији.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107504" y="826840"/>
            <a:ext cx="892899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Ова врста детектора користи се за детекцију супстанци које апосорбују УЉ-ВИД зрачење, а то су најчешће ароматична једињења, или једињења са хромофорама у виду двоструких веза између атома </a:t>
            </a:r>
            <a:r>
              <a:rPr lang="sr-Latn-RS" sz="2000" dirty="0" smtClean="0">
                <a:latin typeface="Arial" charset="0"/>
                <a:cs typeface="Arial" charset="0"/>
              </a:rPr>
              <a:t>C, N</a:t>
            </a:r>
            <a:r>
              <a:rPr lang="en-US" sz="2000" dirty="0" smtClean="0">
                <a:latin typeface="Arial" charset="0"/>
                <a:cs typeface="Arial" charset="0"/>
              </a:rPr>
              <a:t>,</a:t>
            </a:r>
            <a:r>
              <a:rPr lang="sr-Latn-RS" sz="2000" dirty="0" smtClean="0">
                <a:latin typeface="Arial" charset="0"/>
                <a:cs typeface="Arial" charset="0"/>
              </a:rPr>
              <a:t> S.</a:t>
            </a:r>
            <a:r>
              <a:rPr lang="sr-Cyrl-RS" sz="2000" dirty="0" smtClean="0">
                <a:latin typeface="Arial" charset="0"/>
                <a:cs typeface="Arial" charset="0"/>
              </a:rPr>
              <a:t> Квантификација се заснива на Ламбер-Беровом закону. Постоје два типа ових детектора: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1) са дисперзним елементом</a:t>
            </a:r>
            <a:r>
              <a:rPr lang="sr-Cyrl-RS" sz="2000" dirty="0" smtClean="0">
                <a:latin typeface="Arial" charset="0"/>
                <a:cs typeface="Arial" charset="0"/>
              </a:rPr>
              <a:t> 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2) са фотодиодним низом</a:t>
            </a:r>
            <a:r>
              <a:rPr lang="sr-Cyrl-RS" sz="2000" dirty="0" smtClean="0">
                <a:latin typeface="Arial" charset="0"/>
                <a:cs typeface="Arial" charset="0"/>
              </a:rPr>
              <a:t>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82" y="2564904"/>
            <a:ext cx="864870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46162" y="5581689"/>
            <a:ext cx="86487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оба типа користи се полихроматски извор светлости, како би се таласна дужина за детекцију подесила да одговара максимуму апсорпције за дату компоненту, где је осетљивост највећа.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3242" y="5886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333375" y="166847"/>
            <a:ext cx="86062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34.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УЉ-ВИД детектор у течној хроматографији.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25946" y="980728"/>
            <a:ext cx="83951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детектора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са дисперзним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елементом</a:t>
            </a:r>
            <a:r>
              <a:rPr lang="sr-Cyrl-RS" sz="2000" dirty="0" smtClean="0">
                <a:latin typeface="Arial" charset="0"/>
                <a:cs typeface="Arial" charset="0"/>
              </a:rPr>
              <a:t>, дисперзија светлости се врши пре уласка зрака у оптичку ћелију кроз коју тече ефлуент. Зрак се након изласка из ћелије детектује </a:t>
            </a:r>
            <a:r>
              <a:rPr lang="sr-Cyrl-RS" sz="2000" u="sng" dirty="0" smtClean="0">
                <a:latin typeface="Arial" charset="0"/>
                <a:cs typeface="Arial" charset="0"/>
              </a:rPr>
              <a:t>једном</a:t>
            </a:r>
            <a:r>
              <a:rPr lang="sr-Cyrl-RS" sz="2000" dirty="0" smtClean="0">
                <a:latin typeface="Arial" charset="0"/>
                <a:cs typeface="Arial" charset="0"/>
              </a:rPr>
              <a:t> фотоћелијом. Следи: у једном тренутку имамо сигнал само на </a:t>
            </a:r>
            <a:r>
              <a:rPr lang="sr-Cyrl-RS" sz="2000" u="sng" dirty="0" smtClean="0">
                <a:latin typeface="Arial" charset="0"/>
                <a:cs typeface="Arial" charset="0"/>
              </a:rPr>
              <a:t>једној</a:t>
            </a:r>
            <a:r>
              <a:rPr lang="sr-Cyrl-RS" sz="2000" dirty="0" smtClean="0">
                <a:latin typeface="Arial" charset="0"/>
                <a:cs typeface="Arial" charset="0"/>
              </a:rPr>
              <a:t> таласној дужини. 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25946" y="2483024"/>
            <a:ext cx="83951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детектора са фотодиодним низом</a:t>
            </a:r>
            <a:r>
              <a:rPr lang="sr-Cyrl-RS" sz="2000" dirty="0" smtClean="0">
                <a:latin typeface="Arial" charset="0"/>
                <a:cs typeface="Arial" charset="0"/>
              </a:rPr>
              <a:t>, дисперзија светлости се врши након изласка зрака из оптичке ћелије кроз коју тече ефлуент. Дисперговани зраци детектују се затим </a:t>
            </a:r>
            <a:r>
              <a:rPr lang="sr-Cyrl-RS" sz="2000" u="sng" dirty="0" smtClean="0">
                <a:latin typeface="Arial" charset="0"/>
                <a:cs typeface="Arial" charset="0"/>
              </a:rPr>
              <a:t>низом</a:t>
            </a:r>
            <a:r>
              <a:rPr lang="sr-Cyrl-RS" sz="2000" dirty="0" smtClean="0">
                <a:latin typeface="Arial" charset="0"/>
                <a:cs typeface="Arial" charset="0"/>
              </a:rPr>
              <a:t> фотоћелија (постављених на позиције одређених таласних дужина). Следи: у једном тренутку имамо сигнал на </a:t>
            </a:r>
            <a:r>
              <a:rPr lang="sr-Cyrl-RS" sz="2000" u="sng" dirty="0" smtClean="0">
                <a:latin typeface="Arial" charset="0"/>
                <a:cs typeface="Arial" charset="0"/>
              </a:rPr>
              <a:t>више</a:t>
            </a:r>
            <a:r>
              <a:rPr lang="sr-Cyrl-RS" sz="2000" dirty="0" smtClean="0">
                <a:latin typeface="Arial" charset="0"/>
                <a:cs typeface="Arial" charset="0"/>
              </a:rPr>
              <a:t> таласних дужина.</a:t>
            </a: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222" y="4744888"/>
            <a:ext cx="83951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недеструктиван, специфичан, ГД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-4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gdm</a:t>
            </a:r>
            <a:r>
              <a:rPr lang="sr-Latn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УЉ-ВИД детектори имају широк опсег линеарности.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9110" y="5517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979712" y="245071"/>
            <a:ext cx="5372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Флуоресцентни детектор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34320" y="908720"/>
            <a:ext cx="8395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Користи се за детекцију једињења која показују флуоресценцију. То је појава да зрачењем побуђени молекул, емитује зрачење ниже енергије од побудног зрачења након само неколико </a:t>
            </a:r>
            <a:r>
              <a:rPr lang="sr-Latn-RS" sz="2000" dirty="0" smtClean="0">
                <a:latin typeface="Arial" charset="0"/>
                <a:cs typeface="Arial" charset="0"/>
              </a:rPr>
              <a:t>ns</a:t>
            </a:r>
            <a:r>
              <a:rPr lang="sr-Cyrl-RS" sz="2000" dirty="0" smtClean="0">
                <a:latin typeface="Arial" charset="0"/>
                <a:cs typeface="Arial" charset="0"/>
              </a:rPr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060848"/>
            <a:ext cx="842010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386938" y="4653136"/>
            <a:ext cx="83951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Детектор </a:t>
            </a:r>
            <a:r>
              <a:rPr lang="sr-Cyrl-RS" sz="2000" dirty="0" smtClean="0">
                <a:latin typeface="Arial" charset="0"/>
                <a:cs typeface="Arial" charset="0"/>
              </a:rPr>
              <a:t>садржи 2 дисперзна елемента: један за одабир таласне дужине побудног зрачења, а други емитованог (флуоресцентног). Флуоресцентно зрачење простире се у свим правцима, али посматра се под 90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о </a:t>
            </a:r>
            <a:r>
              <a:rPr lang="sr-Cyrl-RS" sz="2000" dirty="0" smtClean="0">
                <a:latin typeface="Arial" charset="0"/>
                <a:cs typeface="Arial" charset="0"/>
              </a:rPr>
              <a:t>у односу на побудно јер је тако најмање ометање.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2178" y="61342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979712" y="245071"/>
            <a:ext cx="53720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35.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Флуоресцентни детектор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15295" y="937628"/>
            <a:ext cx="83951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Користи се најчешће за детекцију једињења са коњугованим </a:t>
            </a:r>
            <a:r>
              <a:rPr lang="el-GR" sz="2000" dirty="0" smtClean="0">
                <a:latin typeface="Arial" charset="0"/>
                <a:cs typeface="Arial" charset="0"/>
              </a:rPr>
              <a:t>π</a:t>
            </a:r>
            <a:r>
              <a:rPr lang="sr-Cyrl-RS" sz="2000" dirty="0" smtClean="0">
                <a:latin typeface="Arial" charset="0"/>
                <a:cs typeface="Arial" charset="0"/>
              </a:rPr>
              <a:t> електронима (ароматична једињења) али се дериватизацијом могу неке компоненте учинити видљивим за њега. </a:t>
            </a: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15295" y="2358752"/>
            <a:ext cx="83951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Карактеристике: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недеструктиван, специфичан, ГД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-6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gdm</a:t>
            </a:r>
            <a:r>
              <a:rPr lang="sr-Latn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-3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315295" y="2996952"/>
            <a:ext cx="83951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Поред поменутих детектора постоји још много других. Такође као и код гасне, и у течној се за детекцију може користити масени спектрометар и ти хибридни уређају зову се течни хроматографи са масеном спектрометријом.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1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72602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29.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Опште о течној хроматографији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Опис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уређаја за течну хроматографију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12932" y="1368639"/>
            <a:ext cx="885698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Течна хроматографија (ТХ) </a:t>
            </a:r>
            <a:r>
              <a:rPr lang="sr-Cyrl-RS" sz="2000" dirty="0" smtClean="0">
                <a:latin typeface="Arial" charset="0"/>
                <a:cs typeface="Arial" charset="0"/>
              </a:rPr>
              <a:t>је хроматографија у којој је покретна фаза у течном стању. Због веће вискозности течности (у поређењу са гасом) ТХ је унапређивана повећавањем притиска на крајевима колоне и данас они износе и до 1000 </a:t>
            </a:r>
            <a:r>
              <a:rPr lang="sr-Cyrl-RS" sz="2000" dirty="0" smtClean="0">
                <a:latin typeface="Arial" charset="0"/>
                <a:cs typeface="Arial" charset="0"/>
              </a:rPr>
              <a:t>атм</a:t>
            </a:r>
            <a:r>
              <a:rPr lang="sr-Latn-RS" sz="2000" dirty="0" smtClean="0"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latin typeface="Arial" charset="0"/>
                <a:cs typeface="Arial" charset="0"/>
              </a:rPr>
              <a:t>Течна хроматографија под високим притиском (</a:t>
            </a:r>
            <a:r>
              <a:rPr lang="sr-Latn-RS" sz="2000" i="1" dirty="0" smtClean="0">
                <a:latin typeface="Arial" charset="0"/>
                <a:cs typeface="Arial" charset="0"/>
              </a:rPr>
              <a:t>HPLC - high pressure liquid chromatography</a:t>
            </a:r>
            <a:r>
              <a:rPr lang="sr-Cyrl-RS" sz="2000" dirty="0" smtClean="0">
                <a:latin typeface="Arial" charset="0"/>
                <a:cs typeface="Arial" charset="0"/>
              </a:rPr>
              <a:t>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Течно-чврста адсорпциона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Течно-течна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подеона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Али и друге које ће касније бити поменуте.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13060" y="4653136"/>
            <a:ext cx="79271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Врсте елуирања: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Изократско</a:t>
            </a:r>
            <a:r>
              <a:rPr lang="sr-Cyrl-RS" sz="2000" dirty="0" smtClean="0">
                <a:latin typeface="Arial" charset="0"/>
                <a:cs typeface="Arial" charset="0"/>
              </a:rPr>
              <a:t> (састав елуента је исти)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Градијентно</a:t>
            </a:r>
            <a:r>
              <a:rPr lang="sr-Cyrl-RS" sz="2000" dirty="0" smtClean="0">
                <a:latin typeface="Arial" charset="0"/>
                <a:cs typeface="Arial" charset="0"/>
              </a:rPr>
              <a:t> (састав елуента се мења по неком програму)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9121" y="495776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ТХ - течни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980728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Шема течног хроматографа приказана је на слици.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43508" y="4985881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Мешалица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преузима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раствараче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и меша их у задатом односу.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Дегасер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елиминише мехуриће ваздуха из елуента пре уласка у колону, а пумпа служи да под високим притиском гура елуент ка инјектору како би анализа краће трајала.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5" y="1413605"/>
            <a:ext cx="7934325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500" y="62164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ТХ - течни хроматограф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36080"/>
            <a:ext cx="291047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16832"/>
            <a:ext cx="3086050" cy="2326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027"/>
          <p:cNvSpPr>
            <a:spLocks noChangeArrowheads="1"/>
          </p:cNvSpPr>
          <p:nvPr/>
        </p:nvSpPr>
        <p:spPr bwMode="auto">
          <a:xfrm>
            <a:off x="143508" y="764704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Пумпа је најчешће клипна, а како би се смањиле њене варијације у притиску уз њу може да се постави пригушница или се две пумпе повежу да раде у супротним фазама.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15" name="Rectangle 1027"/>
          <p:cNvSpPr>
            <a:spLocks noChangeArrowheads="1"/>
          </p:cNvSpPr>
          <p:nvPr/>
        </p:nvSpPr>
        <p:spPr bwMode="auto">
          <a:xfrm>
            <a:off x="251520" y="4365104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Инјектор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уноси узорак на пут елуента. Запремине узорка се крећу од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5-20 </a:t>
            </a:r>
            <a:r>
              <a:rPr lang="sr-Latn-RS" sz="2000" dirty="0" smtClean="0">
                <a:solidFill>
                  <a:srgbClr val="99FF33"/>
                </a:solidFill>
                <a:latin typeface="Symbol" pitchFamily="18" charset="2"/>
                <a:cs typeface="Arial" charset="0"/>
              </a:rPr>
              <a:t>m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l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Предколона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превентивно штити колону од штетних супстанци. Покретна фаза иде затим у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колону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па према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детектору и писачу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2500" y="584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6698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30.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Колоне за течну хроматографију.</a:t>
            </a: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323528" y="764704"/>
            <a:ext cx="824491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У ТХ, колоне су углавном пуњене. Димензије честица којима се колоне пуне су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микрометара (</a:t>
            </a:r>
            <a:r>
              <a:rPr lang="sr-Latn-RS" sz="2000" dirty="0" smtClean="0">
                <a:solidFill>
                  <a:srgbClr val="99FF33"/>
                </a:solidFill>
                <a:latin typeface="Symbol" pitchFamily="18" charset="2"/>
                <a:cs typeface="Arial" charset="0"/>
              </a:rPr>
              <a:t>m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m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у пречнику, а пуњења су од силика-гела, полиетилена... Дужина најчешће 10 до 20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cm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пречник 2-4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mm.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Колоне имају велик број теоријских подова (50.000 по метру).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Могу бити термостатиране.</a:t>
            </a:r>
          </a:p>
          <a:p>
            <a:pPr>
              <a:defRPr/>
            </a:pPr>
            <a:endParaRPr lang="sr-Cyrl-RS" sz="2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Капиларне колоне за течну су тек недавно развијене - оне још нису распрострањене. Имају пречник испод 1 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mm,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и до 1.000.000 теоријских подова.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074" name="Picture 2" descr="BIOshell™ UHPLC and HPLC Columns for Biomolecules from MilliporeSigma |  Labcompare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6" y="3934803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027"/>
          <p:cNvSpPr>
            <a:spLocks noChangeArrowheads="1"/>
          </p:cNvSpPr>
          <p:nvPr/>
        </p:nvSpPr>
        <p:spPr bwMode="auto">
          <a:xfrm>
            <a:off x="4261562" y="3711585"/>
            <a:ext cx="47749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Колоне су челичне конструкције како би издржале високе притиске којима су изложене.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93518"/>
            <a:ext cx="3459764" cy="245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5244" y="52848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91952" y="1072575"/>
            <a:ext cx="82449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Постоје и посебне колоне за ТХ којима је могуће раздвојити оптичке изомере.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52" y="1876113"/>
            <a:ext cx="84486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204367" y="4485963"/>
            <a:ext cx="44868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Колоне са већим пречницима (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&gt;5 mm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)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се користе за препаративну течну хроматографију.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4100" name="Picture 4" descr="HPLC Columns - Narchem Corpo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98801"/>
            <a:ext cx="28956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6698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30.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Колоне за течну хроматографију.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0468" y="5733256"/>
            <a:ext cx="406400" cy="40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72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31.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302320" y="829161"/>
            <a:ext cx="844614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 нормалних фаза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непокретна фаза је поларна (модификације са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-NO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2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и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-OH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групама), а покретна је неполарна. Напуштена углавном због слабе репетабилности.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28" y="1988840"/>
            <a:ext cx="68675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02318" y="4437112"/>
            <a:ext cx="844614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Хроматографија обрнутих фаза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непокретна фаза је неполарна (модификације са алкилним ланцима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-C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8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H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17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-C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18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H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37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или фенил групом), а покретна је поларна (најчешће водена). Поузданија је од хроматографије нормалних фаза, колоне су дуготрајније. Редослед излазака компоненти неке смеше је обрнут у овом типу хроматографије од претходно поменутог.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2061" y="4545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72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31.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3310520" y="1016617"/>
            <a:ext cx="554461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Јоноизмењивачка хроматографија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непокретна фаза садржи ковалентно везане јонске групе, које могу да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размењују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јоне. Користи се за узорке који садрже неорганске јоне, аминокиселине или протеине. Елуенти: </a:t>
            </a:r>
            <a:r>
              <a:rPr lang="en-US" sz="20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HCl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(катјонска)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K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OH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(анјонска)</a:t>
            </a:r>
            <a:r>
              <a:rPr lang="en-U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Супресор служи да издвоји јоне елуента пре поступка детекције.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59768" y="3970859"/>
            <a:ext cx="568729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Ексклузиона (гел) хроматографија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Раздвајање компоненти узорка врши се према величини честица. Непокретна фаза је порозна и мали молекули могу ући у њене поре и тако им се компликују путање и зато имају веће 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</a:t>
            </a:r>
            <a:r>
              <a:rPr lang="sr-Latn-RS" sz="2000" baseline="-25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R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.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Користи се за раздвајање макромолекула по величини. 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77685"/>
            <a:ext cx="1513508" cy="2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Water Soften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43655"/>
            <a:ext cx="2088232" cy="283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76428" y="60144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95408" y="169476"/>
            <a:ext cx="62729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31.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Типови течне хроматографије.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425360" y="980728"/>
            <a:ext cx="83951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Афинитетна хроматографија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: користи се при раздвајању биолошких молекула, на принципу веома специфичних интеракција са непокретном фазом које делују по принципу кључ-брава. Употребљава се за раздвајање протеина. Посебна места на непокретној фази могу везати само протеин одређеног облика. Након тога, он се може елуирати погодним пуфером.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51" y="3284984"/>
            <a:ext cx="61150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8115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8166</TotalTime>
  <Words>1358</Words>
  <Application>Microsoft Office PowerPoint</Application>
  <PresentationFormat>On-screen Show (4:3)</PresentationFormat>
  <Paragraphs>84</Paragraphs>
  <Slides>16</Slides>
  <Notes>0</Notes>
  <HiddenSlides>0</HiddenSlides>
  <MMClips>15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Contemporary design template [1]</vt:lpstr>
      <vt:lpstr>Equation</vt:lpstr>
      <vt:lpstr>П Р Е Д А В А Њ Е  7:  Течна хроматографија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1194</cp:revision>
  <dcterms:created xsi:type="dcterms:W3CDTF">2004-09-27T11:49:18Z</dcterms:created>
  <dcterms:modified xsi:type="dcterms:W3CDTF">2021-04-28T19:58:53Z</dcterms:modified>
</cp:coreProperties>
</file>