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"/>
  </p:notesMasterIdLst>
  <p:sldIdLst>
    <p:sldId id="310" r:id="rId2"/>
    <p:sldId id="463" r:id="rId3"/>
    <p:sldId id="464" r:id="rId4"/>
    <p:sldId id="466" r:id="rId5"/>
    <p:sldId id="465" r:id="rId6"/>
    <p:sldId id="467" r:id="rId7"/>
    <p:sldId id="468" r:id="rId8"/>
    <p:sldId id="469" r:id="rId9"/>
    <p:sldId id="470" r:id="rId10"/>
    <p:sldId id="471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FFFF"/>
    <a:srgbClr val="FF0000"/>
    <a:srgbClr val="FF9933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65" d="100"/>
          <a:sy n="65" d="100"/>
        </p:scale>
        <p:origin x="13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04-May-21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8.m4a"/><Relationship Id="rId7" Type="http://schemas.openxmlformats.org/officeDocument/2006/relationships/oleObject" Target="../embeddings/oleObject2.bin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9.m4a"/><Relationship Id="rId4" Type="http://schemas.microsoft.com/office/2007/relationships/media" Target="../media/media9.m4a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13285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8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Квалитативна и квантитативна хроматографска анализа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552" y="3789040"/>
            <a:ext cx="84249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3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Квалитативна хроматографска анализа.</a:t>
            </a:r>
          </a:p>
          <a:p>
            <a:pPr marL="457200" indent="-457200">
              <a:buFont typeface="+mj-lt"/>
              <a:buAutoNum type="arabicPeriod" startAt="3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Квантитативна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хроматографска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анализа: метод нормализације и метод спољашњег стандарда.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36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Квантитативна хроматографска анализа: метод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унутрашњег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стандарда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Датум: 6. мај 2021.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79512" y="305361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Претпостављамо да ће све варијације у току снимања хроматограма једнако да се одразе на пикове компоненте и унутрашњег стандарда, будући да су они блиских ретенционих времена и хемијских особина. Не гледамо више однос површина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</a:t>
            </a:r>
            <a:r>
              <a:rPr lang="sr-Cyrl-RS" sz="2000" dirty="0" smtClean="0">
                <a:latin typeface="Arial" charset="0"/>
                <a:cs typeface="Arial" charset="0"/>
              </a:rPr>
              <a:t> и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latin typeface="Arial" charset="0"/>
                <a:cs typeface="Arial" charset="0"/>
              </a:rPr>
              <a:t>већ однос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 </a:t>
            </a:r>
            <a:r>
              <a:rPr lang="sr-Cyrl-RS" sz="2000" dirty="0" smtClean="0">
                <a:latin typeface="Arial" charset="0"/>
                <a:cs typeface="Arial" charset="0"/>
              </a:rPr>
              <a:t>/</a:t>
            </a:r>
            <a:r>
              <a:rPr lang="sr-Latn-RS" sz="2000" dirty="0" smtClean="0">
                <a:latin typeface="Arial" charset="0"/>
                <a:cs typeface="Arial" charset="0"/>
              </a:rPr>
              <a:t> 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ux </a:t>
            </a:r>
            <a:r>
              <a:rPr lang="en-U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>
                <a:latin typeface="Arial" charset="0"/>
                <a:cs typeface="Arial" charset="0"/>
              </a:rPr>
              <a:t>/</a:t>
            </a:r>
            <a:r>
              <a:rPr lang="sr-Latn-RS" sz="2000" dirty="0"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Cyrl-RS" sz="2000" dirty="0" smtClean="0">
                <a:latin typeface="Arial" charset="0"/>
                <a:cs typeface="Arial" charset="0"/>
              </a:rPr>
              <a:t>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932062"/>
              </p:ext>
            </p:extLst>
          </p:nvPr>
        </p:nvGraphicFramePr>
        <p:xfrm>
          <a:off x="3419872" y="1772816"/>
          <a:ext cx="2141537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7" imgW="977760" imgH="431640" progId="Equation.3">
                  <p:embed/>
                </p:oleObj>
              </mc:Choice>
              <mc:Fallback>
                <p:oleObj name="Equation" r:id="rId7" imgW="97776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772816"/>
                        <a:ext cx="2141537" cy="9572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3832" y="2805896"/>
            <a:ext cx="88569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пика компоненте у узорку,</a:t>
            </a:r>
          </a:p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ux </a:t>
            </a:r>
            <a:r>
              <a:rPr lang="en-U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пика УС у узорку</a:t>
            </a:r>
          </a:p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</a:t>
            </a:r>
            <a:r>
              <a:rPr lang="sr-Cyrl-RS" sz="2000" dirty="0">
                <a:latin typeface="Arial" charset="0"/>
                <a:cs typeface="Arial" charset="0"/>
              </a:rPr>
              <a:t>пика компоненте у </a:t>
            </a:r>
            <a:r>
              <a:rPr lang="sr-Cyrl-RS" sz="2000" dirty="0" smtClean="0">
                <a:latin typeface="Arial" charset="0"/>
                <a:cs typeface="Arial" charset="0"/>
              </a:rPr>
              <a:t>спољашњем стандарду,</a:t>
            </a: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Cyrl-RS" sz="2000" dirty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</a:t>
            </a:r>
            <a:r>
              <a:rPr lang="sr-Cyrl-RS" sz="2000" dirty="0">
                <a:latin typeface="Arial" charset="0"/>
                <a:cs typeface="Arial" charset="0"/>
              </a:rPr>
              <a:t>пика УС у спољашњем </a:t>
            </a:r>
            <a:r>
              <a:rPr lang="sr-Cyrl-RS" sz="2000" dirty="0" smtClean="0">
                <a:latin typeface="Arial" charset="0"/>
                <a:cs typeface="Arial" charset="0"/>
              </a:rPr>
              <a:t>стандарду</a:t>
            </a:r>
            <a:r>
              <a:rPr lang="sr-Cyrl-RS" sz="2000" dirty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53194" y="4581128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се хроматографија обавља у спрези са масеним спектрометром, унутрашњи стандарди могу бити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деутерисани аналити</a:t>
            </a:r>
            <a:r>
              <a:rPr lang="sr-Cyrl-RS" sz="2000" dirty="0" smtClean="0">
                <a:latin typeface="Arial" charset="0"/>
                <a:cs typeface="Arial" charset="0"/>
              </a:rPr>
              <a:t>. Тада, иако нису хроматографски раздвојени, у селективном моду масеног спектрометра им одвојено пратимо сигнале.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47864" y="1668488"/>
            <a:ext cx="2304256" cy="1137408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2803438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40340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3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683568" y="169476"/>
            <a:ext cx="79707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+mj-lt"/>
              <a:buAutoNum type="arabicPeriod" startAt="36"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Квалитативна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хроматографска анализа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12932" y="908720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Квалитативна анализа </a:t>
            </a:r>
            <a:r>
              <a:rPr lang="sr-Cyrl-RS" sz="2000" dirty="0" smtClean="0">
                <a:latin typeface="Arial" charset="0"/>
                <a:cs typeface="Arial" charset="0"/>
              </a:rPr>
              <a:t>је поступак идентификације свих пикова у хроматограму неког узорка. </a:t>
            </a: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241986" y="1895341"/>
            <a:ext cx="841235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Случајеви: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Састав узорка је потпуно познат 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</a:t>
            </a:r>
            <a:r>
              <a:rPr lang="sr-Cyrl-RS" sz="2000" dirty="0">
                <a:latin typeface="Arial" charset="0"/>
                <a:cs typeface="Arial" charset="0"/>
              </a:rPr>
              <a:t>Састав узорка </a:t>
            </a:r>
            <a:r>
              <a:rPr lang="sr-Cyrl-RS" sz="2000" dirty="0" smtClean="0">
                <a:latin typeface="Arial" charset="0"/>
                <a:cs typeface="Arial" charset="0"/>
              </a:rPr>
              <a:t>није </a:t>
            </a:r>
            <a:r>
              <a:rPr lang="sr-Cyrl-RS" sz="2000" dirty="0">
                <a:latin typeface="Arial" charset="0"/>
                <a:cs typeface="Arial" charset="0"/>
              </a:rPr>
              <a:t>потпуно познат </a:t>
            </a:r>
            <a:endParaRPr lang="sr-Cyrl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првом случају потребно је корелисати сваки пик са одговарајућим једињењем. У другом је потребно и идентификовати непознате компоненте узорка.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Идентификација се обавља структурним инструменталним методима: масена спектрометрија, ИЦ спектроскопија, нуклеарна магнетна резонанција...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2652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212932" y="476672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1. Метод референтног стандарда</a:t>
            </a:r>
            <a:r>
              <a:rPr lang="sr-Cyrl-RS" sz="2000" dirty="0" smtClean="0">
                <a:latin typeface="Arial" charset="0"/>
                <a:cs typeface="Arial" charset="0"/>
              </a:rPr>
              <a:t>:пик се идентификује тако што припремимо раствор компоненте на коју сумњамо и при </a:t>
            </a:r>
            <a:r>
              <a:rPr lang="sr-Cyrl-RS" sz="2000" u="sng" dirty="0" smtClean="0">
                <a:latin typeface="Arial" charset="0"/>
                <a:cs typeface="Arial" charset="0"/>
              </a:rPr>
              <a:t>строго истим аналитичким условима</a:t>
            </a:r>
            <a:r>
              <a:rPr lang="sr-Cyrl-RS" sz="2000" dirty="0" smtClean="0">
                <a:latin typeface="Arial" charset="0"/>
                <a:cs typeface="Arial" charset="0"/>
              </a:rPr>
              <a:t> и на истој колони снимимо њен хроматограм.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01955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4572000" y="1803588"/>
            <a:ext cx="44418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Тај раствор зове се референтни стандард. Ако је пик на хроматограму референтног стандарда на истом ретенционом времену као и у хроматограму узорка, онда смо успешно придружили једињење пику.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Концентрација референтног стандарда треба да (отприлике) одговара концентрацији супстанце у узорку.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500" y="59004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56" y="1628800"/>
            <a:ext cx="40005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212932" y="630560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2. Метод коинјектирања</a:t>
            </a:r>
            <a:r>
              <a:rPr lang="sr-Cyrl-RS" sz="2000" dirty="0" smtClean="0">
                <a:latin typeface="Arial" charset="0"/>
                <a:cs typeface="Arial" charset="0"/>
              </a:rPr>
              <a:t>: узорку </a:t>
            </a:r>
            <a:r>
              <a:rPr lang="sr-Cyrl-RS" sz="2000" dirty="0">
                <a:latin typeface="Arial" charset="0"/>
                <a:cs typeface="Arial" charset="0"/>
              </a:rPr>
              <a:t>се сними хроматограм, а </a:t>
            </a:r>
            <a:r>
              <a:rPr lang="sr-Cyrl-RS" sz="2000" dirty="0" smtClean="0">
                <a:latin typeface="Arial" charset="0"/>
                <a:cs typeface="Arial" charset="0"/>
              </a:rPr>
              <a:t>затим му се дода компонента на коју сумњамо и опет се сними хроматограм.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12932" y="1488485"/>
            <a:ext cx="438764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Уколико је неки пик порастао, то значи да је тај пик од додате компоненте.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 поновном снимању хрооматограма, услови не морају бити строго исти као код метода референтног стандарда јер пратимо релативни пораст пика, а незнатно померање у ретенционом времену неће бити проблем.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5740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467544" y="-27384"/>
            <a:ext cx="815672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37"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Квантитативна хроматографска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анализа: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метод нормализације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метод спољашњег стандарда.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52037" y="1340768"/>
            <a:ext cx="88569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Квантитативна анализа </a:t>
            </a:r>
            <a:r>
              <a:rPr lang="sr-Cyrl-RS" sz="2000" dirty="0" smtClean="0">
                <a:latin typeface="Arial" charset="0"/>
                <a:cs typeface="Arial" charset="0"/>
              </a:rPr>
              <a:t>је поступак утврђивања количине компоненти у узорку. Квалитативна анализа је најчешће већ спроведена. Пожељно је имати што већу резолуцију тј. раздвојене пикове. Основ кванти анализе је правилно одређивање површине пикова. Површина пика је сразмерна концентрацији његове компоненте.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71984"/>
            <a:ext cx="5328592" cy="384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691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52037" y="665401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Најједноставнији метод квантитативне анализе 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метод нормализације</a:t>
            </a:r>
            <a:r>
              <a:rPr lang="sr-Cyrl-RS" sz="2000" dirty="0" smtClean="0">
                <a:latin typeface="Arial" charset="0"/>
                <a:cs typeface="Arial" charset="0"/>
              </a:rPr>
              <a:t>. Код њега се претпоставља да је одзив детектора на све компоненте исти, тако да су релативни односи концентрација компоненти узорка једнаки односу површина њихових пикова.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72" y="2636912"/>
            <a:ext cx="32670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5700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52037" y="370399"/>
            <a:ext cx="88569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Метод спољашњег стандарда </a:t>
            </a:r>
            <a:r>
              <a:rPr lang="sr-Cyrl-RS" sz="2000" dirty="0" smtClean="0">
                <a:latin typeface="Arial" charset="0"/>
                <a:cs typeface="Arial" charset="0"/>
              </a:rPr>
              <a:t>врши се тако што се при истим аналитичким условима сниме хроматограм узорка и хроматограм раствора неке компоненте узорка коју желимо да квантификујемо.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Тај раствор познате концентрације</a:t>
            </a:r>
            <a:r>
              <a:rPr lang="sr-Latn-RS" sz="2000" dirty="0" smtClean="0">
                <a:latin typeface="Arial" charset="0"/>
                <a:cs typeface="Arial" charset="0"/>
              </a:rPr>
              <a:t> (C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latin typeface="Arial" charset="0"/>
                <a:cs typeface="Arial" charset="0"/>
              </a:rPr>
              <a:t> зове се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спољашњи стандард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Затим се израчунају површине пика у узорку (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</a:t>
            </a:r>
            <a:r>
              <a:rPr lang="sr-Cyrl-RS" sz="2000" dirty="0" smtClean="0">
                <a:latin typeface="Arial" charset="0"/>
                <a:cs typeface="Arial" charset="0"/>
              </a:rPr>
              <a:t>) и у спољашњем стандарду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>
                <a:latin typeface="Arial" charset="0"/>
                <a:cs typeface="Arial" charset="0"/>
              </a:rPr>
              <a:t>(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Cyrl-RS" sz="2000" dirty="0" smtClean="0">
                <a:latin typeface="Arial" charset="0"/>
                <a:cs typeface="Arial" charset="0"/>
              </a:rPr>
              <a:t>).</a:t>
            </a:r>
            <a:r>
              <a:rPr lang="sr-Latn-RS" sz="2000" dirty="0">
                <a:latin typeface="Arial" charset="0"/>
                <a:cs typeface="Arial" charset="0"/>
              </a:rPr>
              <a:t> </a:t>
            </a:r>
            <a:r>
              <a:rPr lang="sr-Cyrl-RS" sz="2000" u="sng" dirty="0" smtClean="0">
                <a:latin typeface="Arial" charset="0"/>
                <a:cs typeface="Arial" charset="0"/>
              </a:rPr>
              <a:t>Ако је детектор даје линеаран одзив</a:t>
            </a:r>
            <a:r>
              <a:rPr lang="sr-Cyrl-RS" sz="2000" dirty="0" smtClean="0">
                <a:latin typeface="Arial" charset="0"/>
                <a:cs typeface="Arial" charset="0"/>
              </a:rPr>
              <a:t>, непозната концентрација компоненте у узорку једнака је: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710056"/>
              </p:ext>
            </p:extLst>
          </p:nvPr>
        </p:nvGraphicFramePr>
        <p:xfrm>
          <a:off x="3563888" y="3212976"/>
          <a:ext cx="1557338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" name="Equation" r:id="rId5" imgW="711000" imgH="431640" progId="Equation.3">
                  <p:embed/>
                </p:oleObj>
              </mc:Choice>
              <mc:Fallback>
                <p:oleObj name="Equation" r:id="rId5" imgW="71100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3212976"/>
                        <a:ext cx="1557338" cy="9572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84829" y="4509120"/>
            <a:ext cx="88569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u="sng" dirty="0" smtClean="0">
                <a:latin typeface="Arial" charset="0"/>
                <a:cs typeface="Arial" charset="0"/>
              </a:rPr>
              <a:t>Ако је детектор не даје линеаран одзив</a:t>
            </a:r>
            <a:r>
              <a:rPr lang="sr-Cyrl-RS" sz="2000" dirty="0" smtClean="0">
                <a:latin typeface="Arial" charset="0"/>
                <a:cs typeface="Arial" charset="0"/>
              </a:rPr>
              <a:t>, потребно је направити калибрациону криву: припреми се више стандардних раствора у ширем опсегу концентрација. Сниме им се хроматограми и израчунају површине, па се нацрта график </a:t>
            </a:r>
            <a:r>
              <a:rPr lang="sr-Latn-RS" sz="2000" dirty="0" smtClean="0">
                <a:latin typeface="Arial" charset="0"/>
                <a:cs typeface="Arial" charset="0"/>
              </a:rPr>
              <a:t>P </a:t>
            </a:r>
            <a:r>
              <a:rPr lang="sr-Cyrl-RS" sz="2000" dirty="0" smtClean="0">
                <a:latin typeface="Arial" charset="0"/>
                <a:cs typeface="Arial" charset="0"/>
              </a:rPr>
              <a:t>од </a:t>
            </a:r>
            <a:r>
              <a:rPr lang="sr-Latn-RS" sz="2000" dirty="0" smtClean="0">
                <a:latin typeface="Arial" charset="0"/>
                <a:cs typeface="Arial" charset="0"/>
              </a:rPr>
              <a:t>C (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пика од концентрације</a:t>
            </a:r>
            <a:r>
              <a:rPr lang="sr-Latn-RS" sz="2000" dirty="0" smtClean="0"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latin typeface="Arial" charset="0"/>
                <a:cs typeface="Arial" charset="0"/>
              </a:rPr>
              <a:t>. Са њега се касније очитавају концентрације и кад одзив није линеаран.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91880" y="3140968"/>
            <a:ext cx="1728192" cy="108012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37555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7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457926" y="242645"/>
            <a:ext cx="81759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38"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Квантитативна хроматографска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анализа: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метод унутрашњег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стандарда.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84829" y="1340768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Мана метода спољашњег стандарда је што она не може да компензује добро варијације у радним условима. За то је најбоље користити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метод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унутрашњег стандарда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9512" y="2654910"/>
            <a:ext cx="885698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метода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унутрашњег стандарда</a:t>
            </a:r>
            <a:r>
              <a:rPr lang="sr-Cyrl-RS" sz="2000" dirty="0" smtClean="0">
                <a:latin typeface="Arial" charset="0"/>
                <a:cs typeface="Arial" charset="0"/>
              </a:rPr>
              <a:t>, и у узорак и у спољашњи стандард дода се једнака концентрација унутрашњег стандарда.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Унутрашњи стандард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(</a:t>
            </a:r>
            <a:r>
              <a:rPr lang="sr-Cyrl-RS" sz="2000" dirty="0" smtClean="0">
                <a:latin typeface="Arial" charset="0"/>
                <a:cs typeface="Arial" charset="0"/>
              </a:rPr>
              <a:t>УС</a:t>
            </a:r>
            <a:r>
              <a:rPr lang="en-US" sz="2000" dirty="0" smtClean="0"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latin typeface="Arial" charset="0"/>
                <a:cs typeface="Arial" charset="0"/>
              </a:rPr>
              <a:t> је </a:t>
            </a:r>
            <a:r>
              <a:rPr lang="sr-Cyrl-RS" sz="2000" dirty="0" smtClean="0">
                <a:latin typeface="Arial" charset="0"/>
                <a:cs typeface="Arial" charset="0"/>
              </a:rPr>
              <a:t>хемијска компонента која испуњава следеће услове: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хемијски је слична испитиваној компоненти,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има њој блиско ретенционо време, али је јасно раздвојена од ње у хроматограму,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3. нема је у узорку,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4. инертна је према свим компонентама узорка.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4093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3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283990" y="260648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Када се унутрашњи стандард дода у узорак и спољашњи стандард, њима се сниме хроматограми. Из хроматограма одреде се површине пикова унутрашњег стандарда и компоненте.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r="2107"/>
          <a:stretch/>
        </p:blipFill>
        <p:spPr bwMode="auto">
          <a:xfrm>
            <a:off x="827584" y="1293329"/>
            <a:ext cx="7200961" cy="518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66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8216</TotalTime>
  <Words>764</Words>
  <Application>Microsoft Office PowerPoint</Application>
  <PresentationFormat>On-screen Show (4:3)</PresentationFormat>
  <Paragraphs>60</Paragraphs>
  <Slides>10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Contemporary design template [1]</vt:lpstr>
      <vt:lpstr>Equation</vt:lpstr>
      <vt:lpstr>П Р Е Д А В А Њ Е  8:  Квалитативна и квантитативна хроматографска анализа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1219</cp:revision>
  <dcterms:created xsi:type="dcterms:W3CDTF">2004-09-27T11:49:18Z</dcterms:created>
  <dcterms:modified xsi:type="dcterms:W3CDTF">2021-05-04T16:34:33Z</dcterms:modified>
</cp:coreProperties>
</file>